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61"/>
  </p:notesMasterIdLst>
  <p:handoutMasterIdLst>
    <p:handoutMasterId r:id="rId62"/>
  </p:handoutMasterIdLst>
  <p:sldIdLst>
    <p:sldId id="268" r:id="rId10"/>
    <p:sldId id="459" r:id="rId11"/>
    <p:sldId id="460" r:id="rId12"/>
    <p:sldId id="973" r:id="rId13"/>
    <p:sldId id="912" r:id="rId14"/>
    <p:sldId id="974" r:id="rId15"/>
    <p:sldId id="675" r:id="rId16"/>
    <p:sldId id="694" r:id="rId17"/>
    <p:sldId id="751" r:id="rId18"/>
    <p:sldId id="695" r:id="rId19"/>
    <p:sldId id="730" r:id="rId20"/>
    <p:sldId id="731" r:id="rId21"/>
    <p:sldId id="759" r:id="rId22"/>
    <p:sldId id="758" r:id="rId23"/>
    <p:sldId id="761" r:id="rId24"/>
    <p:sldId id="762" r:id="rId25"/>
    <p:sldId id="763" r:id="rId26"/>
    <p:sldId id="697" r:id="rId27"/>
    <p:sldId id="698" r:id="rId28"/>
    <p:sldId id="881" r:id="rId29"/>
    <p:sldId id="733" r:id="rId30"/>
    <p:sldId id="700" r:id="rId31"/>
    <p:sldId id="702" r:id="rId32"/>
    <p:sldId id="753" r:id="rId33"/>
    <p:sldId id="975" r:id="rId34"/>
    <p:sldId id="976" r:id="rId35"/>
    <p:sldId id="736" r:id="rId36"/>
    <p:sldId id="708" r:id="rId37"/>
    <p:sldId id="703" r:id="rId38"/>
    <p:sldId id="704" r:id="rId39"/>
    <p:sldId id="705" r:id="rId40"/>
    <p:sldId id="738" r:id="rId41"/>
    <p:sldId id="739" r:id="rId42"/>
    <p:sldId id="748" r:id="rId43"/>
    <p:sldId id="882" r:id="rId44"/>
    <p:sldId id="749" r:id="rId45"/>
    <p:sldId id="743" r:id="rId46"/>
    <p:sldId id="747" r:id="rId47"/>
    <p:sldId id="737" r:id="rId48"/>
    <p:sldId id="740" r:id="rId49"/>
    <p:sldId id="707" r:id="rId50"/>
    <p:sldId id="709" r:id="rId51"/>
    <p:sldId id="710" r:id="rId52"/>
    <p:sldId id="711" r:id="rId53"/>
    <p:sldId id="712" r:id="rId54"/>
    <p:sldId id="757" r:id="rId55"/>
    <p:sldId id="734" r:id="rId56"/>
    <p:sldId id="741" r:id="rId57"/>
    <p:sldId id="742" r:id="rId58"/>
    <p:sldId id="715" r:id="rId59"/>
    <p:sldId id="674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973"/>
            <p14:sldId id="912"/>
            <p14:sldId id="974"/>
            <p14:sldId id="675"/>
          </p14:sldIdLst>
        </p14:section>
        <p14:section name="Tuples" id="{38DE8F4B-05DF-554C-AA5B-577A7D7A40F3}">
          <p14:sldIdLst>
            <p14:sldId id="694"/>
            <p14:sldId id="751"/>
            <p14:sldId id="695"/>
            <p14:sldId id="730"/>
            <p14:sldId id="731"/>
            <p14:sldId id="759"/>
            <p14:sldId id="758"/>
            <p14:sldId id="761"/>
            <p14:sldId id="762"/>
            <p14:sldId id="763"/>
            <p14:sldId id="697"/>
          </p14:sldIdLst>
        </p14:section>
        <p14:section name="Dictionaries" id="{98CC0ADC-8DC7-5E48-A7D9-27BFD52D270C}">
          <p14:sldIdLst>
            <p14:sldId id="698"/>
            <p14:sldId id="881"/>
            <p14:sldId id="733"/>
            <p14:sldId id="700"/>
            <p14:sldId id="702"/>
            <p14:sldId id="753"/>
            <p14:sldId id="975"/>
            <p14:sldId id="976"/>
            <p14:sldId id="736"/>
            <p14:sldId id="708"/>
            <p14:sldId id="703"/>
            <p14:sldId id="704"/>
            <p14:sldId id="705"/>
            <p14:sldId id="738"/>
            <p14:sldId id="739"/>
            <p14:sldId id="748"/>
            <p14:sldId id="882"/>
            <p14:sldId id="749"/>
            <p14:sldId id="743"/>
            <p14:sldId id="747"/>
            <p14:sldId id="737"/>
            <p14:sldId id="740"/>
          </p14:sldIdLst>
        </p14:section>
        <p14:section name="Sets" id="{5F4C88C4-9F2E-D941-825D-B8345CD667D5}">
          <p14:sldIdLst>
            <p14:sldId id="707"/>
            <p14:sldId id="709"/>
            <p14:sldId id="710"/>
            <p14:sldId id="711"/>
            <p14:sldId id="712"/>
            <p14:sldId id="757"/>
            <p14:sldId id="734"/>
            <p14:sldId id="741"/>
            <p14:sldId id="742"/>
            <p14:sldId id="715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CED9B8-4CC5-4F70-8CE9-1626D4985659}" v="2" dt="2018-10-12T00:12:15.3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707" autoAdjust="0"/>
    <p:restoredTop sz="91439" autoAdjust="0"/>
  </p:normalViewPr>
  <p:slideViewPr>
    <p:cSldViewPr snapToGrid="0">
      <p:cViewPr varScale="1">
        <p:scale>
          <a:sx n="88" d="100"/>
          <a:sy n="88" d="100"/>
        </p:scale>
        <p:origin x="267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tableStyles" Target="tableStyle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子煜 张" userId="259169ca84d8f5dc" providerId="LiveId" clId="{DECED9B8-4CC5-4F70-8CE9-1626D4985659}"/>
    <pc:docChg chg="undo modSld">
      <pc:chgData name="子煜 张" userId="259169ca84d8f5dc" providerId="LiveId" clId="{DECED9B8-4CC5-4F70-8CE9-1626D4985659}" dt="2018-10-17T23:21:45.480" v="6" actId="1076"/>
      <pc:docMkLst>
        <pc:docMk/>
      </pc:docMkLst>
      <pc:sldChg chg="addSp delSp">
        <pc:chgData name="子煜 张" userId="259169ca84d8f5dc" providerId="LiveId" clId="{DECED9B8-4CC5-4F70-8CE9-1626D4985659}" dt="2018-10-12T00:12:15.318" v="5"/>
        <pc:sldMkLst>
          <pc:docMk/>
          <pc:sldMk cId="988791336" sldId="268"/>
        </pc:sldMkLst>
        <pc:inkChg chg="add del">
          <ac:chgData name="子煜 张" userId="259169ca84d8f5dc" providerId="LiveId" clId="{DECED9B8-4CC5-4F70-8CE9-1626D4985659}" dt="2018-10-12T00:12:15.318" v="5"/>
          <ac:inkMkLst>
            <pc:docMk/>
            <pc:sldMk cId="988791336" sldId="268"/>
            <ac:inkMk id="5" creationId="{09F58E25-34A4-4F75-ACCF-5D58FBEC6A47}"/>
          </ac:inkMkLst>
        </pc:inkChg>
      </pc:sldChg>
      <pc:sldChg chg="modSp">
        <pc:chgData name="子煜 张" userId="259169ca84d8f5dc" providerId="LiveId" clId="{DECED9B8-4CC5-4F70-8CE9-1626D4985659}" dt="2018-10-17T23:21:45.480" v="6" actId="1076"/>
        <pc:sldMkLst>
          <pc:docMk/>
          <pc:sldMk cId="1574785631" sldId="759"/>
        </pc:sldMkLst>
        <pc:spChg chg="mod">
          <ac:chgData name="子煜 张" userId="259169ca84d8f5dc" providerId="LiveId" clId="{DECED9B8-4CC5-4F70-8CE9-1626D4985659}" dt="2018-10-17T23:21:45.480" v="6" actId="1076"/>
          <ac:spMkLst>
            <pc:docMk/>
            <pc:sldMk cId="1574785631" sldId="759"/>
            <ac:spMk id="2" creationId="{245C4A13-0381-F44A-BD65-939A21CDDB33}"/>
          </ac:spMkLst>
        </pc:spChg>
      </pc:sldChg>
      <pc:sldChg chg="addSp delSp">
        <pc:chgData name="子煜 张" userId="259169ca84d8f5dc" providerId="LiveId" clId="{DECED9B8-4CC5-4F70-8CE9-1626D4985659}" dt="2018-10-12T00:12:15.318" v="5"/>
        <pc:sldMkLst>
          <pc:docMk/>
          <pc:sldMk cId="3133790017" sldId="973"/>
        </pc:sldMkLst>
        <pc:inkChg chg="add del">
          <ac:chgData name="子煜 张" userId="259169ca84d8f5dc" providerId="LiveId" clId="{DECED9B8-4CC5-4F70-8CE9-1626D4985659}" dt="2018-10-12T00:12:15.318" v="5"/>
          <ac:inkMkLst>
            <pc:docMk/>
            <pc:sldMk cId="3133790017" sldId="973"/>
            <ac:inkMk id="5" creationId="{DB69C2A3-C162-4CB6-A0BA-87D129A13B65}"/>
          </ac:inkMkLst>
        </pc:inkChg>
      </pc:sldChg>
      <pc:sldChg chg="addSp delSp modSp">
        <pc:chgData name="子煜 张" userId="259169ca84d8f5dc" providerId="LiveId" clId="{DECED9B8-4CC5-4F70-8CE9-1626D4985659}" dt="2018-10-12T00:12:15.318" v="5"/>
        <pc:sldMkLst>
          <pc:docMk/>
          <pc:sldMk cId="2825158017" sldId="974"/>
        </pc:sldMkLst>
        <pc:spChg chg="mod">
          <ac:chgData name="子煜 张" userId="259169ca84d8f5dc" providerId="LiveId" clId="{DECED9B8-4CC5-4F70-8CE9-1626D4985659}" dt="2018-10-12T00:12:15.079" v="4" actId="20577"/>
          <ac:spMkLst>
            <pc:docMk/>
            <pc:sldMk cId="2825158017" sldId="974"/>
            <ac:spMk id="7" creationId="{0569BB20-5BF3-0847-94BC-3964DB360F6A}"/>
          </ac:spMkLst>
        </pc:spChg>
        <pc:inkChg chg="add del">
          <ac:chgData name="子煜 张" userId="259169ca84d8f5dc" providerId="LiveId" clId="{DECED9B8-4CC5-4F70-8CE9-1626D4985659}" dt="2018-10-12T00:12:15.318" v="5"/>
          <ac:inkMkLst>
            <pc:docMk/>
            <pc:sldMk cId="2825158017" sldId="974"/>
            <ac:inkMk id="5" creationId="{05A38627-5438-4C28-BD1C-CBF47D5B0AE9}"/>
          </ac:inkMkLst>
        </pc:ink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5919B9-3DDA-7241-9172-45F92656BD77}" type="doc">
      <dgm:prSet loTypeId="urn:microsoft.com/office/officeart/2005/8/layout/venn1" loCatId="" qsTypeId="urn:microsoft.com/office/officeart/2005/8/quickstyle/simple5" qsCatId="simple" csTypeId="urn:microsoft.com/office/officeart/2005/8/colors/accent2_2" csCatId="accent2" phldr="1"/>
      <dgm:spPr/>
    </dgm:pt>
    <dgm:pt modelId="{F209C51F-E0D3-7946-B4C6-85BD0D55F22D}">
      <dgm:prSet phldrT="[Text]"/>
      <dgm:spPr/>
      <dgm:t>
        <a:bodyPr/>
        <a:lstStyle/>
        <a:p>
          <a:r>
            <a:rPr lang="en-US" dirty="0"/>
            <a:t>A</a:t>
          </a:r>
        </a:p>
      </dgm:t>
    </dgm:pt>
    <dgm:pt modelId="{4E47B211-3B22-B140-9279-D45E5733216F}" type="parTrans" cxnId="{2B9D83B9-6FD0-4D4B-84FB-455D69C1C15B}">
      <dgm:prSet/>
      <dgm:spPr/>
      <dgm:t>
        <a:bodyPr/>
        <a:lstStyle/>
        <a:p>
          <a:endParaRPr lang="en-US"/>
        </a:p>
      </dgm:t>
    </dgm:pt>
    <dgm:pt modelId="{17E50395-0761-8A47-9AD8-655BD033FF19}" type="sibTrans" cxnId="{2B9D83B9-6FD0-4D4B-84FB-455D69C1C15B}">
      <dgm:prSet/>
      <dgm:spPr/>
      <dgm:t>
        <a:bodyPr/>
        <a:lstStyle/>
        <a:p>
          <a:endParaRPr lang="en-US"/>
        </a:p>
      </dgm:t>
    </dgm:pt>
    <dgm:pt modelId="{645C75A8-F81C-CF41-A57B-A6D24243D1F7}">
      <dgm:prSet phldrT="[Text]"/>
      <dgm:spPr/>
      <dgm:t>
        <a:bodyPr/>
        <a:lstStyle/>
        <a:p>
          <a:r>
            <a:rPr lang="en-US" dirty="0"/>
            <a:t>B</a:t>
          </a:r>
        </a:p>
      </dgm:t>
    </dgm:pt>
    <dgm:pt modelId="{0808284D-B8D1-2640-ACFC-8C60AFC15B99}" type="parTrans" cxnId="{DB36BED5-7789-5F41-8ACA-E7EB11A7EC2E}">
      <dgm:prSet/>
      <dgm:spPr/>
      <dgm:t>
        <a:bodyPr/>
        <a:lstStyle/>
        <a:p>
          <a:endParaRPr lang="en-US"/>
        </a:p>
      </dgm:t>
    </dgm:pt>
    <dgm:pt modelId="{8A4ED0DC-4654-E34A-8FD5-87CA48709F2E}" type="sibTrans" cxnId="{DB36BED5-7789-5F41-8ACA-E7EB11A7EC2E}">
      <dgm:prSet/>
      <dgm:spPr/>
      <dgm:t>
        <a:bodyPr/>
        <a:lstStyle/>
        <a:p>
          <a:endParaRPr lang="en-US"/>
        </a:p>
      </dgm:t>
    </dgm:pt>
    <dgm:pt modelId="{EDB7C0B4-C7F9-8B4D-83F8-958F2C609FED}">
      <dgm:prSet phldrT="[Text]"/>
      <dgm:spPr/>
      <dgm:t>
        <a:bodyPr/>
        <a:lstStyle/>
        <a:p>
          <a:r>
            <a:rPr lang="en-US" dirty="0"/>
            <a:t>C</a:t>
          </a:r>
        </a:p>
      </dgm:t>
    </dgm:pt>
    <dgm:pt modelId="{EBECFBF9-207F-BE47-BA7A-B4E3F29CAD3D}" type="parTrans" cxnId="{2A741E96-5F87-894B-A412-746D7983DA90}">
      <dgm:prSet/>
      <dgm:spPr/>
      <dgm:t>
        <a:bodyPr/>
        <a:lstStyle/>
        <a:p>
          <a:endParaRPr lang="en-US"/>
        </a:p>
      </dgm:t>
    </dgm:pt>
    <dgm:pt modelId="{B007155E-81FB-8C45-8A1A-45906E7B2226}" type="sibTrans" cxnId="{2A741E96-5F87-894B-A412-746D7983DA90}">
      <dgm:prSet/>
      <dgm:spPr/>
      <dgm:t>
        <a:bodyPr/>
        <a:lstStyle/>
        <a:p>
          <a:endParaRPr lang="en-US"/>
        </a:p>
      </dgm:t>
    </dgm:pt>
    <dgm:pt modelId="{AA94F4F4-5D57-E847-8F46-6FF8370F5AD3}" type="pres">
      <dgm:prSet presAssocID="{1D5919B9-3DDA-7241-9172-45F92656BD77}" presName="compositeShape" presStyleCnt="0">
        <dgm:presLayoutVars>
          <dgm:chMax val="7"/>
          <dgm:dir/>
          <dgm:resizeHandles val="exact"/>
        </dgm:presLayoutVars>
      </dgm:prSet>
      <dgm:spPr/>
    </dgm:pt>
    <dgm:pt modelId="{2B0C128B-B1A5-4842-BDC4-DBD39957DEC1}" type="pres">
      <dgm:prSet presAssocID="{F209C51F-E0D3-7946-B4C6-85BD0D55F22D}" presName="circ1" presStyleLbl="vennNode1" presStyleIdx="0" presStyleCnt="3"/>
      <dgm:spPr/>
    </dgm:pt>
    <dgm:pt modelId="{A72ADFF1-F308-0D4C-9789-B5DA6B484044}" type="pres">
      <dgm:prSet presAssocID="{F209C51F-E0D3-7946-B4C6-85BD0D55F22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685E9C3-EDE1-D049-8B07-8D9C8FF7BC62}" type="pres">
      <dgm:prSet presAssocID="{645C75A8-F81C-CF41-A57B-A6D24243D1F7}" presName="circ2" presStyleLbl="vennNode1" presStyleIdx="1" presStyleCnt="3" custLinFactNeighborX="0" custLinFactNeighborY="-1401"/>
      <dgm:spPr/>
    </dgm:pt>
    <dgm:pt modelId="{73C8E1D2-0E3E-0E42-BC62-A68D2961AEDA}" type="pres">
      <dgm:prSet presAssocID="{645C75A8-F81C-CF41-A57B-A6D24243D1F7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65F5411-AD1B-0645-88D6-E0014032AFC2}" type="pres">
      <dgm:prSet presAssocID="{EDB7C0B4-C7F9-8B4D-83F8-958F2C609FED}" presName="circ3" presStyleLbl="vennNode1" presStyleIdx="2" presStyleCnt="3"/>
      <dgm:spPr/>
    </dgm:pt>
    <dgm:pt modelId="{E3EE04E8-F061-C144-9138-249D2F36AB57}" type="pres">
      <dgm:prSet presAssocID="{EDB7C0B4-C7F9-8B4D-83F8-958F2C609FE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09A943-A4D9-D849-9E13-AF90F5C22250}" type="presOf" srcId="{F209C51F-E0D3-7946-B4C6-85BD0D55F22D}" destId="{2B0C128B-B1A5-4842-BDC4-DBD39957DEC1}" srcOrd="0" destOrd="0" presId="urn:microsoft.com/office/officeart/2005/8/layout/venn1"/>
    <dgm:cxn modelId="{2A741E96-5F87-894B-A412-746D7983DA90}" srcId="{1D5919B9-3DDA-7241-9172-45F92656BD77}" destId="{EDB7C0B4-C7F9-8B4D-83F8-958F2C609FED}" srcOrd="2" destOrd="0" parTransId="{EBECFBF9-207F-BE47-BA7A-B4E3F29CAD3D}" sibTransId="{B007155E-81FB-8C45-8A1A-45906E7B2226}"/>
    <dgm:cxn modelId="{97B8889E-2322-F44B-9A15-B4479C3824D3}" type="presOf" srcId="{645C75A8-F81C-CF41-A57B-A6D24243D1F7}" destId="{73C8E1D2-0E3E-0E42-BC62-A68D2961AEDA}" srcOrd="1" destOrd="0" presId="urn:microsoft.com/office/officeart/2005/8/layout/venn1"/>
    <dgm:cxn modelId="{C6D2BFA0-A4AF-204B-B038-68FF383D52C4}" type="presOf" srcId="{EDB7C0B4-C7F9-8B4D-83F8-958F2C609FED}" destId="{E3EE04E8-F061-C144-9138-249D2F36AB57}" srcOrd="1" destOrd="0" presId="urn:microsoft.com/office/officeart/2005/8/layout/venn1"/>
    <dgm:cxn modelId="{6414D4A3-EBCE-454C-88BE-C7ABA41290ED}" type="presOf" srcId="{EDB7C0B4-C7F9-8B4D-83F8-958F2C609FED}" destId="{265F5411-AD1B-0645-88D6-E0014032AFC2}" srcOrd="0" destOrd="0" presId="urn:microsoft.com/office/officeart/2005/8/layout/venn1"/>
    <dgm:cxn modelId="{2B9D83B9-6FD0-4D4B-84FB-455D69C1C15B}" srcId="{1D5919B9-3DDA-7241-9172-45F92656BD77}" destId="{F209C51F-E0D3-7946-B4C6-85BD0D55F22D}" srcOrd="0" destOrd="0" parTransId="{4E47B211-3B22-B140-9279-D45E5733216F}" sibTransId="{17E50395-0761-8A47-9AD8-655BD033FF19}"/>
    <dgm:cxn modelId="{63F28CBB-A62E-DD4D-98DD-F7044E31FFE5}" type="presOf" srcId="{1D5919B9-3DDA-7241-9172-45F92656BD77}" destId="{AA94F4F4-5D57-E847-8F46-6FF8370F5AD3}" srcOrd="0" destOrd="0" presId="urn:microsoft.com/office/officeart/2005/8/layout/venn1"/>
    <dgm:cxn modelId="{475D6EBE-8BF4-3841-88A8-F0E66A1E8A87}" type="presOf" srcId="{F209C51F-E0D3-7946-B4C6-85BD0D55F22D}" destId="{A72ADFF1-F308-0D4C-9789-B5DA6B484044}" srcOrd="1" destOrd="0" presId="urn:microsoft.com/office/officeart/2005/8/layout/venn1"/>
    <dgm:cxn modelId="{DB36BED5-7789-5F41-8ACA-E7EB11A7EC2E}" srcId="{1D5919B9-3DDA-7241-9172-45F92656BD77}" destId="{645C75A8-F81C-CF41-A57B-A6D24243D1F7}" srcOrd="1" destOrd="0" parTransId="{0808284D-B8D1-2640-ACFC-8C60AFC15B99}" sibTransId="{8A4ED0DC-4654-E34A-8FD5-87CA48709F2E}"/>
    <dgm:cxn modelId="{C43FE0FC-C393-404D-974D-EA10BF1A60E2}" type="presOf" srcId="{645C75A8-F81C-CF41-A57B-A6D24243D1F7}" destId="{E685E9C3-EDE1-D049-8B07-8D9C8FF7BC62}" srcOrd="0" destOrd="0" presId="urn:microsoft.com/office/officeart/2005/8/layout/venn1"/>
    <dgm:cxn modelId="{6707CF0B-E03C-0841-B41C-C5BD0B64BF71}" type="presParOf" srcId="{AA94F4F4-5D57-E847-8F46-6FF8370F5AD3}" destId="{2B0C128B-B1A5-4842-BDC4-DBD39957DEC1}" srcOrd="0" destOrd="0" presId="urn:microsoft.com/office/officeart/2005/8/layout/venn1"/>
    <dgm:cxn modelId="{11DB9CED-77EF-C64C-A349-BC12BFCF16C8}" type="presParOf" srcId="{AA94F4F4-5D57-E847-8F46-6FF8370F5AD3}" destId="{A72ADFF1-F308-0D4C-9789-B5DA6B484044}" srcOrd="1" destOrd="0" presId="urn:microsoft.com/office/officeart/2005/8/layout/venn1"/>
    <dgm:cxn modelId="{7931B334-9003-2842-ADF1-ED6B8B48A416}" type="presParOf" srcId="{AA94F4F4-5D57-E847-8F46-6FF8370F5AD3}" destId="{E685E9C3-EDE1-D049-8B07-8D9C8FF7BC62}" srcOrd="2" destOrd="0" presId="urn:microsoft.com/office/officeart/2005/8/layout/venn1"/>
    <dgm:cxn modelId="{BDAA7907-32AB-9246-9073-D1F22DEE997F}" type="presParOf" srcId="{AA94F4F4-5D57-E847-8F46-6FF8370F5AD3}" destId="{73C8E1D2-0E3E-0E42-BC62-A68D2961AEDA}" srcOrd="3" destOrd="0" presId="urn:microsoft.com/office/officeart/2005/8/layout/venn1"/>
    <dgm:cxn modelId="{72B91FE9-0828-8C4B-B3EF-1E91CA0E3CC0}" type="presParOf" srcId="{AA94F4F4-5D57-E847-8F46-6FF8370F5AD3}" destId="{265F5411-AD1B-0645-88D6-E0014032AFC2}" srcOrd="4" destOrd="0" presId="urn:microsoft.com/office/officeart/2005/8/layout/venn1"/>
    <dgm:cxn modelId="{FF8D52F4-BD09-1A4A-A2F0-6890D094FC54}" type="presParOf" srcId="{AA94F4F4-5D57-E847-8F46-6FF8370F5AD3}" destId="{E3EE04E8-F061-C144-9138-249D2F36AB5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0C128B-B1A5-4842-BDC4-DBD39957DEC1}">
      <dsp:nvSpPr>
        <dsp:cNvPr id="0" name=""/>
        <dsp:cNvSpPr/>
      </dsp:nvSpPr>
      <dsp:spPr>
        <a:xfrm>
          <a:off x="490145" y="133200"/>
          <a:ext cx="1358372" cy="1358372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</a:t>
          </a:r>
        </a:p>
      </dsp:txBody>
      <dsp:txXfrm>
        <a:off x="671262" y="370915"/>
        <a:ext cx="996139" cy="611267"/>
      </dsp:txXfrm>
    </dsp:sp>
    <dsp:sp modelId="{E685E9C3-EDE1-D049-8B07-8D9C8FF7BC62}">
      <dsp:nvSpPr>
        <dsp:cNvPr id="0" name=""/>
        <dsp:cNvSpPr/>
      </dsp:nvSpPr>
      <dsp:spPr>
        <a:xfrm>
          <a:off x="980291" y="963151"/>
          <a:ext cx="1358372" cy="1358372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B</a:t>
          </a:r>
        </a:p>
      </dsp:txBody>
      <dsp:txXfrm>
        <a:off x="1395727" y="1314064"/>
        <a:ext cx="815023" cy="747104"/>
      </dsp:txXfrm>
    </dsp:sp>
    <dsp:sp modelId="{265F5411-AD1B-0645-88D6-E0014032AFC2}">
      <dsp:nvSpPr>
        <dsp:cNvPr id="0" name=""/>
        <dsp:cNvSpPr/>
      </dsp:nvSpPr>
      <dsp:spPr>
        <a:xfrm>
          <a:off x="0" y="982182"/>
          <a:ext cx="1358372" cy="1358372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</a:t>
          </a:r>
        </a:p>
      </dsp:txBody>
      <dsp:txXfrm>
        <a:off x="127913" y="1333095"/>
        <a:ext cx="815023" cy="747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10/17/2018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10/17/2018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2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59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78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34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79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04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67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157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795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978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928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728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594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9159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998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592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11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93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project.net/thinkcs/python/english3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cs.python.org/3/library/stdtypes.html" TargetMode="External"/><Relationship Id="rId4" Type="http://schemas.openxmlformats.org/officeDocument/2006/relationships/hyperlink" Target="http://proquest.safaribooksonline.com/book/programming/python/978144936116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37336" y="2701858"/>
            <a:ext cx="6131384" cy="1745086"/>
          </a:xfrm>
        </p:spPr>
        <p:txBody>
          <a:bodyPr/>
          <a:lstStyle/>
          <a:p>
            <a:endParaRPr lang="en-US" sz="3200" b="1" dirty="0"/>
          </a:p>
          <a:p>
            <a:r>
              <a:rPr lang="en-US" sz="3200" b="1" dirty="0"/>
              <a:t>Containers:</a:t>
            </a:r>
          </a:p>
          <a:p>
            <a:r>
              <a:rPr lang="en-US" sz="3200" b="1" dirty="0"/>
              <a:t>Tuples,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3729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Tuples enable multiple assignments in a single statement</a:t>
            </a:r>
          </a:p>
          <a:p>
            <a:endParaRPr lang="en-US" sz="2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Courier New"/>
              </a:rPr>
              <a:t>Swapping values in a single statement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Tuple unpacking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B731B-B85B-0E4B-AF97-203235D20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27" y="1744078"/>
            <a:ext cx="3546214" cy="1106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DD764D-7107-C646-B869-5DDCC86B3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27" y="3467081"/>
            <a:ext cx="7070832" cy="278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75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8607" y="1641713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Tuples are ideal for returning multiple values from a function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Returning multiple values with tuple unpacking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63189-FA46-7541-A411-8701A9164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38" y="2748268"/>
            <a:ext cx="55499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36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 iterates through tuple elements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i="1" dirty="0">
                <a:latin typeface="Gill Sans MT"/>
                <a:cs typeface="Gill Sans MT"/>
              </a:rPr>
              <a:t>Iterating through tuple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E37ED-B998-2A4E-A3EC-E46B1988D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80" y="2005976"/>
            <a:ext cx="47498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74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5C4A13-0381-F44A-BD65-939A21CDDB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316368"/>
            <a:ext cx="8481556" cy="480684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Tuples are useful for grouping collections of values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panose="020B0502020104020203" pitchFamily="34" charset="77"/>
              </a:rPr>
              <a:t> Analogous to a class with values, but no methods</a:t>
            </a:r>
          </a:p>
          <a:p>
            <a:pPr lvl="1"/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>
              <a:latin typeface="Gill Sans MT" panose="020B0502020104020203" pitchFamily="34" charset="77"/>
            </a:endParaRPr>
          </a:p>
          <a:p>
            <a:endParaRPr lang="en-US" sz="2800" dirty="0">
              <a:latin typeface="Gill Sans MT" panose="020B0502020104020203" pitchFamily="34" charset="77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</a:rPr>
              <a:t>Represent a deck of cards with value, suit, and rank</a:t>
            </a:r>
          </a:p>
          <a:p>
            <a:pPr lvl="1"/>
            <a:r>
              <a:rPr lang="en-US" sz="2600" dirty="0">
                <a:latin typeface="Gill Sans MT" panose="020B0502020104020203" pitchFamily="34" charset="77"/>
              </a:rPr>
              <a:t>Conveniently group data fields but need to remember order of fields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16C5C4-B300-2F45-B3E2-9C410F12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Tuples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0910E-D315-EB43-82AC-1CC0158208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5A6C7A-153F-994F-B7A6-E450BA980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327" y="4631960"/>
            <a:ext cx="2281260" cy="1710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6FB23A-5F3B-D546-A7EB-4CA969160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310" y="2436019"/>
            <a:ext cx="54991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85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6ED6DD-C286-BF4E-95DD-4C4F813B0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4" y="1816360"/>
            <a:ext cx="8150707" cy="350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5A6C7A-153F-994F-B7A6-E450BA980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023" y="2214374"/>
            <a:ext cx="2044223" cy="153316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16C5C4-B300-2F45-B3E2-9C410F12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Tuples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0910E-D315-EB43-82AC-1CC0158208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79A596-8B9B-F445-906F-108BF7AB252A}"/>
              </a:ext>
            </a:extLst>
          </p:cNvPr>
          <p:cNvSpPr txBox="1"/>
          <p:nvPr/>
        </p:nvSpPr>
        <p:spPr>
          <a:xfrm>
            <a:off x="389744" y="1156028"/>
            <a:ext cx="6978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Compare two cards to find the “higher” card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64D920F5-FAD8-C24D-B517-5ADF20E198CD}"/>
              </a:ext>
            </a:extLst>
          </p:cNvPr>
          <p:cNvSpPr/>
          <p:nvPr/>
        </p:nvSpPr>
        <p:spPr>
          <a:xfrm>
            <a:off x="4991725" y="5318534"/>
            <a:ext cx="3982028" cy="748097"/>
          </a:xfrm>
          <a:prstGeom prst="wedgeRoundRectCallout">
            <a:avLst>
              <a:gd name="adj1" fmla="val -1891"/>
              <a:gd name="adj2" fmla="val -9961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What’s the first, second, and third value in the tuple???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EB79F6E-B3E7-DF4D-8306-D20032F12A64}"/>
              </a:ext>
            </a:extLst>
          </p:cNvPr>
          <p:cNvSpPr/>
          <p:nvPr/>
        </p:nvSpPr>
        <p:spPr>
          <a:xfrm>
            <a:off x="3748954" y="2715510"/>
            <a:ext cx="2816737" cy="406833"/>
          </a:xfrm>
          <a:prstGeom prst="wedgeRoundRectCallout">
            <a:avLst>
              <a:gd name="adj1" fmla="val -55109"/>
              <a:gd name="adj2" fmla="val 4408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Which field is at index 2?</a:t>
            </a:r>
          </a:p>
        </p:txBody>
      </p:sp>
    </p:spTree>
    <p:extLst>
      <p:ext uri="{BB962C8B-B14F-4D97-AF65-F5344CB8AC3E}">
        <p14:creationId xmlns:p14="http://schemas.microsoft.com/office/powerpoint/2010/main" val="733107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5C4A13-0381-F44A-BD65-939A21CDDB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289154"/>
            <a:ext cx="8682404" cy="480684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 err="1">
                <a:solidFill>
                  <a:srgbClr val="0070C0"/>
                </a:solidFill>
                <a:latin typeface="Gill Sans MT" panose="020B0502020104020203" pitchFamily="34" charset="77"/>
              </a:rPr>
              <a:t>namedtuple</a:t>
            </a:r>
            <a:r>
              <a:rPr lang="en-US" sz="2800" dirty="0">
                <a:latin typeface="Gill Sans MT" panose="020B0502020104020203" pitchFamily="34" charset="77"/>
              </a:rPr>
              <a:t> allows us to use tuples like classes without methods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panose="020B0502020104020203" pitchFamily="34" charset="77"/>
              </a:rPr>
              <a:t>Access fields by name using “dot” notation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3FBC8-71E3-2247-B711-3742412CC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08" y="2796351"/>
            <a:ext cx="7551503" cy="296742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16C5C4-B300-2F45-B3E2-9C410F12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>
                <a:solidFill>
                  <a:srgbClr val="0070C0"/>
                </a:solidFill>
                <a:latin typeface="Courier" pitchFamily="2" charset="0"/>
              </a:rPr>
              <a:t>collections.namedtuple</a:t>
            </a:r>
            <a:endParaRPr lang="en-US" sz="3200" dirty="0">
              <a:solidFill>
                <a:srgbClr val="0070C0"/>
              </a:solidFill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0910E-D315-EB43-82AC-1CC0158208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5A6C7A-153F-994F-B7A6-E450BA980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253" y="4280062"/>
            <a:ext cx="2421251" cy="18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89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553A22-F805-D440-9963-A8CB07DF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989825"/>
            <a:ext cx="8559384" cy="139564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7BCB13-D4ED-7E4E-9DB0-5C407A21CB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584190"/>
            <a:ext cx="8682404" cy="739285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Create instances of </a:t>
            </a:r>
            <a:r>
              <a:rPr lang="en-US" sz="2800" dirty="0" err="1">
                <a:solidFill>
                  <a:srgbClr val="0070C0"/>
                </a:solidFill>
                <a:latin typeface="Courier" pitchFamily="2" charset="0"/>
              </a:rPr>
              <a:t>namedtuple</a:t>
            </a:r>
            <a:r>
              <a:rPr lang="en-US" sz="2800" dirty="0">
                <a:latin typeface="Gill Sans MT" panose="020B0502020104020203" pitchFamily="34" charset="77"/>
              </a:rPr>
              <a:t> by field names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A9E734-5224-D849-AEA5-69BDB808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>
                <a:solidFill>
                  <a:srgbClr val="0070C0"/>
                </a:solidFill>
                <a:latin typeface="Courier" pitchFamily="2" charset="0"/>
              </a:rPr>
              <a:t>collections.namedtuple</a:t>
            </a:r>
            <a:endParaRPr lang="en-US" sz="3200" dirty="0">
              <a:solidFill>
                <a:srgbClr val="0070C0"/>
              </a:solidFill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80E6D-2495-3348-99AB-60E9D1BC3E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99012C-BB56-7D40-80FA-7450E4E88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318" y="4403545"/>
            <a:ext cx="2421251" cy="1815938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F911BAD-1DEB-4A43-88F4-D81FFD0F90E0}"/>
              </a:ext>
            </a:extLst>
          </p:cNvPr>
          <p:cNvSpPr/>
          <p:nvPr/>
        </p:nvSpPr>
        <p:spPr>
          <a:xfrm>
            <a:off x="6475751" y="2078960"/>
            <a:ext cx="2433666" cy="910866"/>
          </a:xfrm>
          <a:prstGeom prst="wedgeRoundRectCallout">
            <a:avLst>
              <a:gd name="adj1" fmla="val -48830"/>
              <a:gd name="adj2" fmla="val 8683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Specify value rather than position</a:t>
            </a:r>
          </a:p>
        </p:txBody>
      </p:sp>
    </p:spTree>
    <p:extLst>
      <p:ext uri="{BB962C8B-B14F-4D97-AF65-F5344CB8AC3E}">
        <p14:creationId xmlns:p14="http://schemas.microsoft.com/office/powerpoint/2010/main" val="2232968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7BCB13-D4ED-7E4E-9DB0-5C407A21CB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8480" y="1584190"/>
            <a:ext cx="8805520" cy="739285"/>
          </a:xfrm>
        </p:spPr>
        <p:txBody>
          <a:bodyPr/>
          <a:lstStyle/>
          <a:p>
            <a:r>
              <a:rPr lang="en-US" sz="2400" dirty="0" err="1">
                <a:solidFill>
                  <a:srgbClr val="0070C0"/>
                </a:solidFill>
                <a:latin typeface="Courier" pitchFamily="2" charset="0"/>
              </a:rPr>
              <a:t>MyType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</a:rPr>
              <a:t> = </a:t>
            </a:r>
            <a:r>
              <a:rPr lang="en-US" sz="2400" dirty="0" err="1">
                <a:solidFill>
                  <a:srgbClr val="0070C0"/>
                </a:solidFill>
                <a:latin typeface="Courier" pitchFamily="2" charset="0"/>
              </a:rPr>
              <a:t>namedtuple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</a:rPr>
              <a:t>(‘</a:t>
            </a:r>
            <a:r>
              <a:rPr lang="en-US" sz="2400" dirty="0" err="1">
                <a:solidFill>
                  <a:srgbClr val="0070C0"/>
                </a:solidFill>
                <a:latin typeface="Courier" pitchFamily="2" charset="0"/>
              </a:rPr>
              <a:t>MyType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</a:rPr>
              <a:t>’, [list of fields])</a:t>
            </a:r>
            <a:endParaRPr lang="en-US" sz="2800" dirty="0">
              <a:solidFill>
                <a:srgbClr val="0070C0"/>
              </a:solidFill>
              <a:latin typeface="Gill Sans MT" panose="020B0502020104020203" pitchFamily="34" charset="77"/>
            </a:endParaRPr>
          </a:p>
          <a:p>
            <a:endParaRPr lang="en-US" sz="2800" dirty="0">
              <a:latin typeface="Gill Sans MT" panose="020B0502020104020203" pitchFamily="34" charset="77"/>
            </a:endParaRPr>
          </a:p>
          <a:p>
            <a:endParaRPr lang="en-US" sz="2800" dirty="0">
              <a:latin typeface="Gill Sans MT" panose="020B0502020104020203" pitchFamily="34" charset="77"/>
            </a:endParaRPr>
          </a:p>
          <a:p>
            <a:r>
              <a:rPr lang="en-US" sz="2800" dirty="0" err="1">
                <a:solidFill>
                  <a:srgbClr val="0070C0"/>
                </a:solidFill>
                <a:latin typeface="Courier" pitchFamily="2" charset="0"/>
              </a:rPr>
              <a:t>namedtuple</a:t>
            </a:r>
            <a:r>
              <a:rPr lang="en-US" sz="2800" dirty="0">
                <a:latin typeface="Gill Sans MT" panose="020B0502020104020203" pitchFamily="34" charset="77"/>
              </a:rPr>
              <a:t> allows you to access values by name rather than position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A9E734-5224-D849-AEA5-69BDB808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>
                <a:solidFill>
                  <a:srgbClr val="0070C0"/>
                </a:solidFill>
              </a:rPr>
              <a:t>collections.namedtuple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dirty="0"/>
              <a:t>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80E6D-2495-3348-99AB-60E9D1BC3E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99012C-BB56-7D40-80FA-7450E4E88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318" y="4403545"/>
            <a:ext cx="2421251" cy="1815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59B30-CF52-9243-B054-100A45ABB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80" y="2490027"/>
            <a:ext cx="8572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32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00387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Tuple unpacking is great for</a:t>
            </a:r>
            <a:r>
              <a:rPr lang="mr-IN" sz="28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Assigning multiple values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Returning multiple values from a function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Swapping values 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Tuples are more efficient than lists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Tuples protect your data from unintentional changes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Tuples can be used as keys in </a:t>
            </a:r>
            <a:r>
              <a:rPr lang="en-US" sz="2600" dirty="0" err="1">
                <a:latin typeface="Gill Sans MT" charset="0"/>
                <a:ea typeface="ＭＳ Ｐゴシック" charset="0"/>
                <a:cs typeface="ＭＳ Ｐゴシック" charset="0"/>
              </a:rPr>
              <a:t>dicts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When/why to use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594" y="4856813"/>
            <a:ext cx="1884531" cy="125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08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998240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Many applications require key/value pairs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How many times does a word occur?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Mapping from one value to another</a:t>
            </a:r>
          </a:p>
          <a:p>
            <a:pPr lvl="2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“one”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 err="1">
                <a:latin typeface="Gill Sans MT" charset="0"/>
                <a:ea typeface="ＭＳ Ｐゴシック" charset="0"/>
                <a:cs typeface="ＭＳ Ｐゴシック" charset="0"/>
              </a:rPr>
              <a:t>uno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”,  “two”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“dos”,  </a:t>
            </a: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</a:p>
          <a:p>
            <a:pPr lvl="1">
              <a:spcAft>
                <a:spcPts val="600"/>
              </a:spcAft>
            </a:pPr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Book index (on which pages does a word occur?)</a:t>
            </a:r>
          </a:p>
          <a:p>
            <a:pPr lvl="2"/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“Python” </a:t>
            </a:r>
            <a:r>
              <a:rPr lang="is-IS" sz="2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  <a:sym typeface="Wingdings"/>
              </a:rPr>
              <a:t> </a:t>
            </a: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[1, 4, 17, 19, 201]</a:t>
            </a:r>
          </a:p>
          <a:p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Dictionaries are a perfect solution for these tasks!</a:t>
            </a:r>
          </a:p>
          <a:p>
            <a:pPr>
              <a:spcAft>
                <a:spcPts val="600"/>
              </a:spcAft>
            </a:pPr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Dictionaries map </a:t>
            </a:r>
            <a:r>
              <a:rPr lang="is-I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keys</a:t>
            </a:r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 to </a:t>
            </a:r>
            <a:r>
              <a:rPr lang="is-I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values</a:t>
            </a:r>
          </a:p>
          <a:p>
            <a:pPr lvl="1"/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Dictionaries provide associative arrays/hash tables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Dictionaries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86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This lecture includes material from</a:t>
            </a:r>
          </a:p>
          <a:p>
            <a:r>
              <a:rPr lang="en-US" sz="2000" dirty="0"/>
              <a:t>“How to Think Like a Computer Scientist: Learning with Python 3 (RLE)”, Peter Wentworth, Jeffrey Elkner, Allen B. Downey, and Chris Meyers, </a:t>
            </a:r>
          </a:p>
          <a:p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http://openbookproject.net/thinkcs/python/english3e/</a:t>
            </a:r>
            <a:endParaRPr lang="en-US" sz="2000" dirty="0"/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And </a:t>
            </a:r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“Introducing Python”, Bill Lubanovic, </a:t>
            </a:r>
            <a:r>
              <a:rPr lang="cs-CZ" sz="2400" dirty="0"/>
              <a:t>ISBN-13: 978-1449359362 </a:t>
            </a:r>
          </a:p>
          <a:p>
            <a:r>
              <a:rPr lang="cs-CZ" sz="2000" dirty="0">
                <a:hlinkClick r:id="rId4"/>
              </a:rPr>
              <a:t>http://proquest.safaribooksonline.com/book/programming/python/9781449361167</a:t>
            </a:r>
            <a:endParaRPr lang="cs-CZ" sz="2000" dirty="0"/>
          </a:p>
          <a:p>
            <a:r>
              <a:rPr lang="cs-CZ" sz="2000" dirty="0">
                <a:hlinkClick r:id="rId5"/>
              </a:rPr>
              <a:t>https://docs.python.org/3/library/stdtypes.html</a:t>
            </a:r>
            <a:endParaRPr lang="cs-CZ" sz="2000" dirty="0"/>
          </a:p>
          <a:p>
            <a:endParaRPr lang="cs-CZ" sz="2000" dirty="0"/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6D7DB-B341-7447-9ACC-6B8EAA2D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item in a collection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44D92-B767-5D40-B00E-7E6FA4FD7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FA7B70-533B-4440-B514-8041D04A71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676" y="1815353"/>
            <a:ext cx="3468487" cy="3025588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7B7C026E-4D1E-634C-B265-A285B125A7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5094" y="1815353"/>
            <a:ext cx="476558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 need to find my friend Nanda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 can knock on every door until I find him …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… or I can look up his address and go directly to the right door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Dictionaries map keys to values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Nanda          Apt 5B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33DFA36-52AC-C14B-A00A-137EBB8C3B39}"/>
              </a:ext>
            </a:extLst>
          </p:cNvPr>
          <p:cNvSpPr/>
          <p:nvPr/>
        </p:nvSpPr>
        <p:spPr>
          <a:xfrm>
            <a:off x="1963271" y="5109884"/>
            <a:ext cx="457200" cy="33617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207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FB684-7941-DE4D-8E7C-A8C7FFDBA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56" y="1295459"/>
            <a:ext cx="7679851" cy="379237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Initializing a dictionary requires pairs of keys and values</a:t>
            </a:r>
          </a:p>
          <a:p>
            <a:pPr>
              <a:spcAft>
                <a:spcPts val="0"/>
              </a:spcAft>
            </a:pPr>
            <a:endParaRPr lang="is-IS" sz="2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is-I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is-I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is-IS" sz="2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a dictionary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650833" y="2468673"/>
            <a:ext cx="2435173" cy="308167"/>
          </a:xfrm>
          <a:prstGeom prst="wedgeRoundRectCallout">
            <a:avLst>
              <a:gd name="adj1" fmla="val -39388"/>
              <a:gd name="adj2" fmla="val 7842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order changed!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614607" y="2215791"/>
            <a:ext cx="2093961" cy="1022083"/>
          </a:xfrm>
          <a:prstGeom prst="wedgeRoundRectCallout">
            <a:avLst>
              <a:gd name="adj1" fmla="val -94600"/>
              <a:gd name="adj2" fmla="val 246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Dictionaries are stored in order of the hash of the key</a:t>
            </a:r>
          </a:p>
        </p:txBody>
      </p:sp>
    </p:spTree>
    <p:extLst>
      <p:ext uri="{BB962C8B-B14F-4D97-AF65-F5344CB8AC3E}">
        <p14:creationId xmlns:p14="http://schemas.microsoft.com/office/powerpoint/2010/main" val="2521594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79299"/>
            <a:ext cx="8702586" cy="50216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Keys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can be any </a:t>
            </a:r>
            <a:r>
              <a:rPr lang="en-US" sz="2800" b="1" i="1" dirty="0" err="1">
                <a:latin typeface="Gill Sans MT"/>
                <a:ea typeface="ＭＳ Ｐゴシック" charset="0"/>
                <a:cs typeface="Gill Sans MT"/>
              </a:rPr>
              <a:t>hashable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value: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	Strings, </a:t>
            </a:r>
            <a:r>
              <a:rPr lang="en-US" sz="2800" dirty="0" err="1">
                <a:latin typeface="Gill Sans MT"/>
                <a:ea typeface="ＭＳ Ｐゴシック" charset="0"/>
                <a:cs typeface="Gill Sans MT"/>
              </a:rPr>
              <a:t>ints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, floats, tuples, </a:t>
            </a:r>
            <a:r>
              <a:rPr lang="en-US" sz="2800" dirty="0" err="1">
                <a:latin typeface="Gill Sans MT"/>
                <a:ea typeface="ＭＳ Ｐゴシック" charset="0"/>
                <a:cs typeface="Gill Sans MT"/>
              </a:rPr>
              <a:t>frozensets</a:t>
            </a: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	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Cannot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use a list or set as a dictionary key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Lists and sets may change so the hash value could change</a:t>
            </a:r>
          </a:p>
          <a:p>
            <a:r>
              <a:rPr lang="en-US" sz="28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Values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can be any type, even dictionaries</a:t>
            </a:r>
          </a:p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	Perfect for database types with rows and columns</a:t>
            </a:r>
          </a:p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Keys and values may be heterogeneous</a:t>
            </a:r>
          </a:p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Accessed by </a:t>
            </a:r>
            <a:r>
              <a:rPr lang="en-US" sz="28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value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, not </a:t>
            </a:r>
            <a:r>
              <a:rPr lang="en-US" sz="28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position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(like strings, lists, tuples)</a:t>
            </a:r>
          </a:p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Fast, random access to values based on keys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  <a:latin typeface="Courier" pitchFamily="2" charset="0"/>
                <a:cs typeface="Gill Sans MT"/>
              </a:rPr>
              <a:t>dict</a:t>
            </a:r>
            <a:endParaRPr lang="en-US" dirty="0">
              <a:solidFill>
                <a:srgbClr val="0070C0"/>
              </a:solidFill>
              <a:latin typeface="Courier" pitchFamily="2" charset="0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35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6B49C4-79C3-9143-83FF-8E3B03A39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984885"/>
            <a:ext cx="7139180" cy="31499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E83F50-C379-4142-8BAF-18E6BC2AB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2478328"/>
            <a:ext cx="30988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201773-22D7-D94C-83F9-AA16181F7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13" y="1242528"/>
            <a:ext cx="7139180" cy="11547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Accessing and setting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169621" y="2326841"/>
            <a:ext cx="5538948" cy="433630"/>
          </a:xfrm>
          <a:prstGeom prst="wedgeRoundRectCallout">
            <a:avLst>
              <a:gd name="adj1" fmla="val -76056"/>
              <a:gd name="adj2" fmla="val -9194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Attempted to access value of key ‘frogs’ so raise </a:t>
            </a:r>
            <a:r>
              <a:rPr lang="en-US" dirty="0" err="1">
                <a:solidFill>
                  <a:schemeClr val="bg1"/>
                </a:solidFill>
              </a:rPr>
              <a:t>KeyError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3169621" y="1670557"/>
            <a:ext cx="5538948" cy="458046"/>
          </a:xfrm>
          <a:prstGeom prst="wedgeRoundRectCallout">
            <a:avLst>
              <a:gd name="adj1" fmla="val -59592"/>
              <a:gd name="adj2" fmla="val -288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‘bananas’ is not a key yet – add a new key and value 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169621" y="3877824"/>
            <a:ext cx="5538948" cy="433630"/>
          </a:xfrm>
          <a:prstGeom prst="wedgeRoundRectCallout">
            <a:avLst>
              <a:gd name="adj1" fmla="val -59201"/>
              <a:gd name="adj2" fmla="val 364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‘frogs’ is still not a key, but no exception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169621" y="5201456"/>
            <a:ext cx="4004770" cy="694892"/>
          </a:xfrm>
          <a:prstGeom prst="wedgeRoundRectCallout">
            <a:avLst>
              <a:gd name="adj1" fmla="val -57104"/>
              <a:gd name="adj2" fmla="val -68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If ‘frogs’ is not a key, then return 22. ‘frogs’ is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>
                <a:solidFill>
                  <a:schemeClr val="bg1"/>
                </a:solidFill>
              </a:rPr>
              <a:t> added as a key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169621" y="3058195"/>
            <a:ext cx="5538948" cy="587298"/>
          </a:xfrm>
          <a:prstGeom prst="wedgeRoundRectCallout">
            <a:avLst>
              <a:gd name="adj1" fmla="val -62754"/>
              <a:gd name="adj2" fmla="val -361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dict.get</a:t>
            </a:r>
            <a:r>
              <a:rPr lang="en-US" dirty="0">
                <a:solidFill>
                  <a:schemeClr val="bg1"/>
                </a:solidFill>
              </a:rPr>
              <a:t>(key) gets the value associated with ‘key’, but does not add ‘key’ to the </a:t>
            </a:r>
            <a:r>
              <a:rPr lang="en-US" dirty="0" err="1">
                <a:solidFill>
                  <a:schemeClr val="bg1"/>
                </a:solidFill>
              </a:rPr>
              <a:t>dict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368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Replace long if/</a:t>
            </a:r>
            <a:r>
              <a:rPr lang="en-US" sz="3200" dirty="0" err="1">
                <a:latin typeface="Gill Sans MT"/>
                <a:cs typeface="Gill Sans MT"/>
              </a:rPr>
              <a:t>elif</a:t>
            </a:r>
            <a:r>
              <a:rPr lang="en-US" sz="3200" dirty="0">
                <a:latin typeface="Gill Sans MT"/>
                <a:cs typeface="Gill Sans MT"/>
              </a:rPr>
              <a:t>/else blocks with </a:t>
            </a:r>
            <a:r>
              <a:rPr lang="en-US" sz="3200" dirty="0" err="1">
                <a:latin typeface="Gill Sans MT"/>
                <a:cs typeface="Gill Sans MT"/>
              </a:rPr>
              <a:t>dict</a:t>
            </a:r>
            <a:endParaRPr lang="en-US" sz="32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25716F-08A4-C542-9126-CD21638EB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49" y="1345959"/>
            <a:ext cx="3663801" cy="3680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6FA0E1-B063-FC4E-8D6D-9AA772128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673" y="1345959"/>
            <a:ext cx="2142779" cy="3611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AFF6E-D71C-174D-B8E8-EE14F831E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409" y="5246557"/>
            <a:ext cx="7389553" cy="87101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6925452" y="2632526"/>
            <a:ext cx="1997927" cy="1384839"/>
          </a:xfrm>
          <a:prstGeom prst="wedgeRoundRectCallout">
            <a:avLst>
              <a:gd name="adj1" fmla="val -57853"/>
              <a:gd name="adj2" fmla="val -284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Replace this long, error prone if statement with a </a:t>
            </a:r>
            <a:r>
              <a:rPr lang="en-US" dirty="0" err="1">
                <a:solidFill>
                  <a:schemeClr val="bg1"/>
                </a:solidFill>
              </a:rPr>
              <a:t>dict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044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6746BFF-3032-D04D-A451-5D2C4770F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11" y="1049311"/>
            <a:ext cx="3483956" cy="52060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Replace long if/</a:t>
            </a:r>
            <a:r>
              <a:rPr lang="en-US" sz="3200" dirty="0" err="1">
                <a:latin typeface="Gill Sans MT"/>
                <a:cs typeface="Gill Sans MT"/>
              </a:rPr>
              <a:t>elif</a:t>
            </a:r>
            <a:r>
              <a:rPr lang="en-US" sz="3200" dirty="0">
                <a:latin typeface="Gill Sans MT"/>
                <a:cs typeface="Gill Sans MT"/>
              </a:rPr>
              <a:t>/else blocks with </a:t>
            </a:r>
            <a:r>
              <a:rPr lang="en-US" sz="3200" dirty="0" err="1">
                <a:latin typeface="Gill Sans MT"/>
                <a:cs typeface="Gill Sans MT"/>
              </a:rPr>
              <a:t>dict</a:t>
            </a:r>
            <a:endParaRPr lang="en-US" sz="32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4716951" y="2006591"/>
            <a:ext cx="1997927" cy="1384839"/>
          </a:xfrm>
          <a:prstGeom prst="wedgeRoundRectCallout">
            <a:avLst>
              <a:gd name="adj1" fmla="val -113374"/>
              <a:gd name="adj2" fmla="val 10038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Replace this long, error prone if statement with a </a:t>
            </a:r>
            <a:r>
              <a:rPr lang="en-US" dirty="0" err="1">
                <a:solidFill>
                  <a:schemeClr val="bg1"/>
                </a:solidFill>
              </a:rPr>
              <a:t>dict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1B7B4F-EFD1-5E4A-8D07-F983C3944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220" y="3522688"/>
            <a:ext cx="3711487" cy="227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22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Replace long if/</a:t>
            </a:r>
            <a:r>
              <a:rPr lang="en-US" sz="3200" dirty="0" err="1">
                <a:latin typeface="Gill Sans MT"/>
                <a:cs typeface="Gill Sans MT"/>
              </a:rPr>
              <a:t>elif</a:t>
            </a:r>
            <a:r>
              <a:rPr lang="en-US" sz="3200" dirty="0">
                <a:latin typeface="Gill Sans MT"/>
                <a:cs typeface="Gill Sans MT"/>
              </a:rPr>
              <a:t>/else blocks with </a:t>
            </a:r>
            <a:r>
              <a:rPr lang="en-US" sz="3200" dirty="0" err="1">
                <a:latin typeface="Gill Sans MT"/>
                <a:cs typeface="Gill Sans MT"/>
              </a:rPr>
              <a:t>dict</a:t>
            </a:r>
            <a:endParaRPr lang="en-US" sz="32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7D9233-94D2-EE47-954E-387BABFB7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12" y="1017015"/>
            <a:ext cx="4610098" cy="5064855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27998B3-9948-4644-9245-400BE6E7C792}"/>
              </a:ext>
            </a:extLst>
          </p:cNvPr>
          <p:cNvSpPr/>
          <p:nvPr/>
        </p:nvSpPr>
        <p:spPr>
          <a:xfrm>
            <a:off x="5106696" y="1481936"/>
            <a:ext cx="2523298" cy="1171323"/>
          </a:xfrm>
          <a:prstGeom prst="wedgeRoundRectCallout">
            <a:avLst>
              <a:gd name="adj1" fmla="val -77730"/>
              <a:gd name="adj2" fmla="val 235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can use the same approach with class methods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255903E-05EB-A34C-B978-43B4C5F7CCA8}"/>
              </a:ext>
            </a:extLst>
          </p:cNvPr>
          <p:cNvSpPr/>
          <p:nvPr/>
        </p:nvSpPr>
        <p:spPr>
          <a:xfrm>
            <a:off x="5106696" y="3507925"/>
            <a:ext cx="2523298" cy="1109045"/>
          </a:xfrm>
          <a:prstGeom prst="wedgeRoundRectCallout">
            <a:avLst>
              <a:gd name="adj1" fmla="val -59908"/>
              <a:gd name="adj2" fmla="val 2865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methods must be defined before referenced</a:t>
            </a:r>
          </a:p>
        </p:txBody>
      </p:sp>
    </p:spTree>
    <p:extLst>
      <p:ext uri="{BB962C8B-B14F-4D97-AF65-F5344CB8AC3E}">
        <p14:creationId xmlns:p14="http://schemas.microsoft.com/office/powerpoint/2010/main" val="3726552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360EEC-ED73-5A40-8AF9-503AE4C46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8" y="1349050"/>
            <a:ext cx="4969253" cy="475210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849630"/>
            <a:ext cx="8459962" cy="5074200"/>
          </a:xfrm>
        </p:spPr>
        <p:txBody>
          <a:bodyPr/>
          <a:lstStyle/>
          <a:p>
            <a:r>
              <a:rPr lang="en-US" sz="2800" dirty="0" err="1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Dicts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are </a:t>
            </a:r>
            <a:r>
              <a:rPr lang="en-US" sz="2800" b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unordered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but </a:t>
            </a:r>
            <a:r>
              <a:rPr lang="en-US" sz="2800" b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do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support iteration</a:t>
            </a: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193579"/>
            <a:ext cx="7923694" cy="636774"/>
          </a:xfrm>
        </p:spPr>
        <p:txBody>
          <a:bodyPr/>
          <a:lstStyle/>
          <a:p>
            <a:r>
              <a:rPr lang="en-US" i="1" dirty="0">
                <a:latin typeface="Gill Sans MT"/>
                <a:cs typeface="Gill Sans MT"/>
              </a:rPr>
              <a:t>Iterating over a dictionary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129548" y="4755382"/>
            <a:ext cx="4949136" cy="1158895"/>
          </a:xfrm>
          <a:prstGeom prst="wedgeRoundRectCallout">
            <a:avLst>
              <a:gd name="adj1" fmla="val -48081"/>
              <a:gd name="adj2" fmla="val -2141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bg1"/>
                </a:solidFill>
              </a:rPr>
              <a:t>dict.items</a:t>
            </a:r>
            <a:r>
              <a:rPr lang="en-US" dirty="0">
                <a:solidFill>
                  <a:schemeClr val="bg1"/>
                </a:solidFill>
              </a:rPr>
              <a:t>() returns an sequence of  (key, value)                   </a:t>
            </a:r>
            <a:r>
              <a:rPr lang="en-US" dirty="0" err="1">
                <a:solidFill>
                  <a:schemeClr val="bg1"/>
                </a:solidFill>
              </a:rPr>
              <a:t>dict.keys</a:t>
            </a:r>
            <a:r>
              <a:rPr lang="en-US" dirty="0">
                <a:solidFill>
                  <a:schemeClr val="bg1"/>
                </a:solidFill>
              </a:rPr>
              <a:t>() returns a sequence of keys</a:t>
            </a:r>
          </a:p>
          <a:p>
            <a:r>
              <a:rPr lang="en-US" dirty="0" err="1">
                <a:solidFill>
                  <a:schemeClr val="bg1"/>
                </a:solidFill>
              </a:rPr>
              <a:t>dict.values</a:t>
            </a:r>
            <a:r>
              <a:rPr lang="en-US" dirty="0">
                <a:solidFill>
                  <a:schemeClr val="bg1"/>
                </a:solidFill>
              </a:rPr>
              <a:t>() returns a sequence of values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129548" y="1843767"/>
            <a:ext cx="3124034" cy="1208449"/>
          </a:xfrm>
          <a:prstGeom prst="wedgeRoundRectCallout">
            <a:avLst>
              <a:gd name="adj1" fmla="val -48081"/>
              <a:gd name="adj2" fmla="val -2141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key in d:</a:t>
            </a:r>
          </a:p>
          <a:p>
            <a:r>
              <a:rPr lang="en-US" sz="2000" dirty="0">
                <a:solidFill>
                  <a:schemeClr val="bg1"/>
                </a:solidFill>
              </a:rPr>
              <a:t>is equivalent to</a:t>
            </a:r>
          </a:p>
          <a:p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key in </a:t>
            </a:r>
            <a:r>
              <a:rPr lang="en-US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d.keys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</p:txBody>
      </p:sp>
    </p:spTree>
    <p:extLst>
      <p:ext uri="{BB962C8B-B14F-4D97-AF65-F5344CB8AC3E}">
        <p14:creationId xmlns:p14="http://schemas.microsoft.com/office/powerpoint/2010/main" val="470435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95718"/>
            <a:ext cx="9144000" cy="5351447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i="1" dirty="0">
                <a:latin typeface="Gill Sans MT"/>
                <a:cs typeface="Gill Sans MT"/>
              </a:rPr>
              <a:t>Implementing tables with nested </a:t>
            </a:r>
            <a:r>
              <a:rPr lang="en-US" i="1" dirty="0" err="1">
                <a:latin typeface="Gill Sans MT"/>
                <a:cs typeface="Gill Sans MT"/>
              </a:rPr>
              <a:t>dicts</a:t>
            </a:r>
            <a:endParaRPr lang="en-US" i="1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655203"/>
              </p:ext>
            </p:extLst>
          </p:nvPr>
        </p:nvGraphicFramePr>
        <p:xfrm>
          <a:off x="1902860" y="1171118"/>
          <a:ext cx="45720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CWID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CWID00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CWID01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Koka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CWID02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EAFBCBB-EC97-814F-8D9E-D389F782E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38" y="2991624"/>
            <a:ext cx="8334531" cy="301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83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9289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Calculate the frequency of each item in a sequence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Use </a:t>
            </a:r>
            <a:r>
              <a:rPr lang="en-US" dirty="0" err="1">
                <a:latin typeface="Gill Sans MT"/>
                <a:cs typeface="Gill Sans MT"/>
              </a:rPr>
              <a:t>dicts</a:t>
            </a:r>
            <a:r>
              <a:rPr lang="en-US" dirty="0">
                <a:latin typeface="Gill Sans MT"/>
                <a:cs typeface="Gill Sans MT"/>
              </a:rPr>
              <a:t> to count items: Attempt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6E9FA-A173-D140-83A1-A449AC84A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234" y="1975593"/>
            <a:ext cx="4343400" cy="129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0A914-1A32-AC4E-B62C-A74E149E9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34" y="3270993"/>
            <a:ext cx="2286000" cy="3937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128897" y="3510835"/>
            <a:ext cx="4072328" cy="519671"/>
          </a:xfrm>
          <a:prstGeom prst="wedgeRoundRectCallout">
            <a:avLst>
              <a:gd name="adj1" fmla="val -56859"/>
              <a:gd name="adj2" fmla="val -5537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‘H’ is not a key in </a:t>
            </a:r>
            <a:r>
              <a:rPr lang="en-US" dirty="0" err="1">
                <a:solidFill>
                  <a:schemeClr val="bg1"/>
                </a:solidFill>
              </a:rPr>
              <a:t>freq</a:t>
            </a:r>
            <a:r>
              <a:rPr lang="en-US" dirty="0">
                <a:solidFill>
                  <a:schemeClr val="bg1"/>
                </a:solidFill>
              </a:rPr>
              <a:t>, so raise exception</a:t>
            </a:r>
          </a:p>
        </p:txBody>
      </p:sp>
    </p:spTree>
    <p:extLst>
      <p:ext uri="{BB962C8B-B14F-4D97-AF65-F5344CB8AC3E}">
        <p14:creationId xmlns:p14="http://schemas.microsoft.com/office/powerpoint/2010/main" val="3680255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Lambda Expressions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Containers</a:t>
            </a:r>
            <a:endParaRPr lang="en-US" sz="3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Gill Sans MT" charset="0"/>
                <a:ea typeface="ＭＳ Ｐゴシック" charset="0"/>
                <a:cs typeface="ＭＳ Ｐゴシック" charset="0"/>
              </a:rPr>
              <a:t>Lists</a:t>
            </a:r>
          </a:p>
          <a:p>
            <a:pPr lvl="1"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Tuples</a:t>
            </a:r>
          </a:p>
          <a:p>
            <a:pPr lvl="1"/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NamedTuples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Dictionaries</a:t>
            </a:r>
          </a:p>
          <a:p>
            <a:pPr lvl="2"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Counter</a:t>
            </a:r>
          </a:p>
          <a:p>
            <a:pPr lvl="2"/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DefaultDict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Sets</a:t>
            </a:r>
          </a:p>
          <a:p>
            <a:pPr lvl="2"/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Frozensets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907" y="1620603"/>
            <a:ext cx="3395549" cy="25466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576F21-902A-8340-B313-F90DF2A1C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13" y="1992546"/>
            <a:ext cx="4457700" cy="22733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9289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Calculate the frequency of items in a sequence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This solution is correct, but we can do better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Use </a:t>
            </a:r>
            <a:r>
              <a:rPr lang="en-US" dirty="0" err="1">
                <a:latin typeface="Gill Sans MT"/>
                <a:cs typeface="Gill Sans MT"/>
              </a:rPr>
              <a:t>dicts</a:t>
            </a:r>
            <a:r>
              <a:rPr lang="en-US" dirty="0">
                <a:latin typeface="Gill Sans MT"/>
                <a:cs typeface="Gill Sans MT"/>
              </a:rPr>
              <a:t> to count items: Attempt 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808050" y="3510835"/>
            <a:ext cx="3707515" cy="618981"/>
          </a:xfrm>
          <a:prstGeom prst="wedgeRoundRectCallout">
            <a:avLst>
              <a:gd name="adj1" fmla="val -66092"/>
              <a:gd name="adj2" fmla="val 65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 is not a key, so add key and value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808050" y="2747726"/>
            <a:ext cx="3427147" cy="490148"/>
          </a:xfrm>
          <a:prstGeom prst="wedgeRoundRectCallout">
            <a:avLst>
              <a:gd name="adj1" fmla="val -63074"/>
              <a:gd name="adj2" fmla="val 5394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 is a key, so increment the count</a:t>
            </a:r>
          </a:p>
        </p:txBody>
      </p:sp>
    </p:spTree>
    <p:extLst>
      <p:ext uri="{BB962C8B-B14F-4D97-AF65-F5344CB8AC3E}">
        <p14:creationId xmlns:p14="http://schemas.microsoft.com/office/powerpoint/2010/main" val="3791032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9289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Calculate the frequency of each character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This solution is correct, but we can do better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Use </a:t>
            </a:r>
            <a:r>
              <a:rPr lang="en-US" dirty="0" err="1">
                <a:latin typeface="Gill Sans MT"/>
                <a:cs typeface="Gill Sans MT"/>
              </a:rPr>
              <a:t>dicts</a:t>
            </a:r>
            <a:r>
              <a:rPr lang="en-US" dirty="0">
                <a:latin typeface="Gill Sans MT"/>
                <a:cs typeface="Gill Sans MT"/>
              </a:rPr>
              <a:t> to count items: Success!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379425" y="3473389"/>
            <a:ext cx="3329144" cy="1428395"/>
          </a:xfrm>
          <a:prstGeom prst="wedgeRoundRectCallout">
            <a:avLst>
              <a:gd name="adj1" fmla="val -64531"/>
              <a:gd name="adj2" fmla="val -5869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If c is already a key, 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then get the value</a:t>
            </a:r>
          </a:p>
          <a:p>
            <a:r>
              <a:rPr lang="en-US" sz="2000" dirty="0">
                <a:solidFill>
                  <a:schemeClr val="bg1"/>
                </a:solidFill>
              </a:rPr>
              <a:t>else use 0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then Increment the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F31BC-9B75-744E-8AA8-5AB055AB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79" y="2139409"/>
            <a:ext cx="55626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60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DD52BA-258D-DF4D-B675-52EFE8642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296296"/>
            <a:ext cx="8412480" cy="331645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19738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Counting occurrences of some item is a common task</a:t>
            </a: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	e.g. count characters, words, list elements, etc.</a:t>
            </a: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Special case dictionaries: Counter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035356" y="2515756"/>
            <a:ext cx="3428577" cy="669230"/>
          </a:xfrm>
          <a:prstGeom prst="wedgeRoundRectCallout">
            <a:avLst>
              <a:gd name="adj1" fmla="val -69856"/>
              <a:gd name="adj2" fmla="val 293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The parameter can be any sequence, e.g. string, list, tuple, </a:t>
            </a:r>
            <a:r>
              <a:rPr lang="is-IS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2756768" y="3940408"/>
            <a:ext cx="3428577" cy="449281"/>
          </a:xfrm>
          <a:prstGeom prst="wedgeRoundRectCallout">
            <a:avLst>
              <a:gd name="adj1" fmla="val -56063"/>
              <a:gd name="adj2" fmla="val 220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Return the N most frequent items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756768" y="4640775"/>
            <a:ext cx="3114037" cy="540061"/>
          </a:xfrm>
          <a:prstGeom prst="wedgeRoundRectCallout">
            <a:avLst>
              <a:gd name="adj1" fmla="val -56063"/>
              <a:gd name="adj2" fmla="val 220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Return an iterator of all of the elements in undefined order</a:t>
            </a:r>
          </a:p>
        </p:txBody>
      </p:sp>
    </p:spTree>
    <p:extLst>
      <p:ext uri="{BB962C8B-B14F-4D97-AF65-F5344CB8AC3E}">
        <p14:creationId xmlns:p14="http://schemas.microsoft.com/office/powerpoint/2010/main" val="1774103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62491A-616A-364A-9DC6-CC959B646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71" y="2070792"/>
            <a:ext cx="4127180" cy="419141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40057"/>
            <a:ext cx="8553958" cy="4511810"/>
          </a:xfrm>
        </p:spPr>
        <p:txBody>
          <a:bodyPr/>
          <a:lstStyle/>
          <a:p>
            <a:r>
              <a:rPr lang="en-US" sz="2400" dirty="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collections.defaultdict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(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factory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) 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assigns a default value from the specified factory if the key is not found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Special case dictionaries: </a:t>
            </a:r>
            <a:r>
              <a:rPr lang="en-US" dirty="0" err="1">
                <a:latin typeface="Gill Sans MT"/>
                <a:cs typeface="Gill Sans MT"/>
              </a:rPr>
              <a:t>defaultdict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647426" y="2669979"/>
            <a:ext cx="4251359" cy="453071"/>
          </a:xfrm>
          <a:prstGeom prst="wedgeRoundRectCallout">
            <a:avLst>
              <a:gd name="adj1" fmla="val -63457"/>
              <a:gd name="adj2" fmla="val 310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() returns 0  which gives a default of 0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286649" y="3410523"/>
            <a:ext cx="3891353" cy="513378"/>
          </a:xfrm>
          <a:prstGeom prst="wedgeRoundRectCallout">
            <a:avLst>
              <a:gd name="adj1" fmla="val -56041"/>
              <a:gd name="adj2" fmla="val 2310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The default value of any new key is 0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317709" y="4373109"/>
            <a:ext cx="2674121" cy="941907"/>
          </a:xfrm>
          <a:prstGeom prst="wedgeRoundRectCallout">
            <a:avLst>
              <a:gd name="adj1" fmla="val -49023"/>
              <a:gd name="adj2" fmla="val 21672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These two options do the same thing. 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Which is easier to read?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565862" y="5688534"/>
            <a:ext cx="4109102" cy="513378"/>
          </a:xfrm>
          <a:prstGeom prst="wedgeRoundRectCallout">
            <a:avLst>
              <a:gd name="adj1" fmla="val -68012"/>
              <a:gd name="adj2" fmla="val 1216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If c is already a key, then return </a:t>
            </a:r>
            <a:r>
              <a:rPr lang="en-US" dirty="0" err="1">
                <a:solidFill>
                  <a:schemeClr val="bg1"/>
                </a:solidFill>
              </a:rPr>
              <a:t>freq</a:t>
            </a:r>
            <a:r>
              <a:rPr lang="en-US" dirty="0">
                <a:solidFill>
                  <a:schemeClr val="bg1"/>
                </a:solidFill>
              </a:rPr>
              <a:t>[c]</a:t>
            </a:r>
          </a:p>
          <a:p>
            <a:r>
              <a:rPr lang="en-US" dirty="0">
                <a:solidFill>
                  <a:schemeClr val="bg1"/>
                </a:solidFill>
              </a:rPr>
              <a:t>else </a:t>
            </a:r>
            <a:r>
              <a:rPr lang="en-US" dirty="0" err="1">
                <a:solidFill>
                  <a:schemeClr val="bg1"/>
                </a:solidFill>
              </a:rPr>
              <a:t>freq</a:t>
            </a:r>
            <a:r>
              <a:rPr lang="en-US" dirty="0">
                <a:solidFill>
                  <a:schemeClr val="bg1"/>
                </a:solidFill>
              </a:rPr>
              <a:t>[c] = 0, then increment the value</a:t>
            </a:r>
          </a:p>
        </p:txBody>
      </p:sp>
    </p:spTree>
    <p:extLst>
      <p:ext uri="{BB962C8B-B14F-4D97-AF65-F5344CB8AC3E}">
        <p14:creationId xmlns:p14="http://schemas.microsoft.com/office/powerpoint/2010/main" val="1282483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70ED92-B23E-0E44-ABAB-8FAF6D735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36" y="1723147"/>
            <a:ext cx="7015397" cy="454164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553958" cy="4511810"/>
          </a:xfrm>
        </p:spPr>
        <p:txBody>
          <a:bodyPr/>
          <a:lstStyle/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You can define a </a:t>
            </a:r>
            <a:r>
              <a:rPr lang="en-US" sz="2400" dirty="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defaultdict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with any type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dirty="0" err="1">
                <a:solidFill>
                  <a:srgbClr val="0070C0"/>
                </a:solidFill>
                <a:latin typeface="Courier" pitchFamily="2" charset="0"/>
                <a:cs typeface="Gill Sans MT"/>
              </a:rPr>
              <a:t>defaultdict</a:t>
            </a:r>
            <a:r>
              <a:rPr lang="en-US" sz="3200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(</a:t>
            </a:r>
            <a:r>
              <a:rPr lang="en-US" sz="3200" i="1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factory</a:t>
            </a:r>
            <a:r>
              <a:rPr lang="en-US" sz="3200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302254" y="3510835"/>
            <a:ext cx="4683221" cy="966272"/>
          </a:xfrm>
          <a:prstGeom prst="wedgeRoundRectCallout">
            <a:avLst>
              <a:gd name="adj1" fmla="val -92615"/>
              <a:gd name="adj2" fmla="val 3807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If the key does not appear in the </a:t>
            </a:r>
            <a:r>
              <a:rPr lang="en-US" sz="2000" dirty="0" err="1">
                <a:solidFill>
                  <a:schemeClr val="bg1"/>
                </a:solidFill>
              </a:rPr>
              <a:t>dict</a:t>
            </a:r>
            <a:r>
              <a:rPr lang="en-US" sz="2000" dirty="0">
                <a:solidFill>
                  <a:schemeClr val="bg1"/>
                </a:solidFill>
              </a:rPr>
              <a:t>, then add they key to the </a:t>
            </a:r>
            <a:r>
              <a:rPr lang="en-US" sz="2000" dirty="0" err="1">
                <a:solidFill>
                  <a:schemeClr val="bg1"/>
                </a:solidFill>
              </a:rPr>
              <a:t>dict</a:t>
            </a:r>
            <a:r>
              <a:rPr lang="en-US" sz="2000" dirty="0">
                <a:solidFill>
                  <a:schemeClr val="bg1"/>
                </a:solidFill>
              </a:rPr>
              <a:t> and return the default value specified by the factory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74919EF-7807-6E4E-85F7-1DB6525C53C4}"/>
              </a:ext>
            </a:extLst>
          </p:cNvPr>
          <p:cNvSpPr/>
          <p:nvPr/>
        </p:nvSpPr>
        <p:spPr>
          <a:xfrm>
            <a:off x="3783170" y="5602516"/>
            <a:ext cx="4516025" cy="632441"/>
          </a:xfrm>
          <a:prstGeom prst="wedgeRoundRectCallout">
            <a:avLst>
              <a:gd name="adj1" fmla="val -65116"/>
              <a:gd name="adj2" fmla="val -272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Safe to append because value is a list by default, even if key hasn’t been added</a:t>
            </a:r>
          </a:p>
        </p:txBody>
      </p:sp>
    </p:spTree>
    <p:extLst>
      <p:ext uri="{BB962C8B-B14F-4D97-AF65-F5344CB8AC3E}">
        <p14:creationId xmlns:p14="http://schemas.microsoft.com/office/powerpoint/2010/main" val="1450599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DA0152-7701-E643-A4C3-8F8C6D2D6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64" y="1925557"/>
            <a:ext cx="6705600" cy="35052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553958" cy="4511810"/>
          </a:xfrm>
        </p:spPr>
        <p:txBody>
          <a:bodyPr/>
          <a:lstStyle/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You can define a </a:t>
            </a:r>
            <a:r>
              <a:rPr lang="en-US" sz="2800" dirty="0" err="1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defaultdict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with classes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dirty="0" err="1">
                <a:solidFill>
                  <a:srgbClr val="0070C0"/>
                </a:solidFill>
                <a:latin typeface="Courier" pitchFamily="2" charset="0"/>
                <a:cs typeface="Gill Sans MT"/>
              </a:rPr>
              <a:t>defaultdict</a:t>
            </a:r>
            <a:r>
              <a:rPr lang="en-US" sz="3200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(factory)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041036" y="1943683"/>
            <a:ext cx="2852590" cy="1084329"/>
          </a:xfrm>
          <a:prstGeom prst="wedgeRoundRectCallout">
            <a:avLst>
              <a:gd name="adj1" fmla="val -102074"/>
              <a:gd name="adj2" fmla="val 62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The class __</a:t>
            </a:r>
            <a:r>
              <a:rPr lang="en-US" sz="2000" dirty="0" err="1">
                <a:solidFill>
                  <a:schemeClr val="bg1"/>
                </a:solidFill>
              </a:rPr>
              <a:t>init</a:t>
            </a:r>
            <a:r>
              <a:rPr lang="en-US" sz="2000" dirty="0">
                <a:solidFill>
                  <a:schemeClr val="bg1"/>
                </a:solidFill>
              </a:rPr>
              <a:t>__(self) must take no additional arguments</a:t>
            </a:r>
          </a:p>
        </p:txBody>
      </p:sp>
    </p:spTree>
    <p:extLst>
      <p:ext uri="{BB962C8B-B14F-4D97-AF65-F5344CB8AC3E}">
        <p14:creationId xmlns:p14="http://schemas.microsoft.com/office/powerpoint/2010/main" val="3947978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1318C0-8BE2-6842-A1C2-E6BBE4F46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90" y="1776071"/>
            <a:ext cx="6820247" cy="448981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553958" cy="4511810"/>
          </a:xfrm>
        </p:spPr>
        <p:txBody>
          <a:bodyPr/>
          <a:lstStyle/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How to specify a different default value?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dirty="0" err="1">
                <a:solidFill>
                  <a:srgbClr val="0070C0"/>
                </a:solidFill>
                <a:latin typeface="Courier" pitchFamily="2" charset="0"/>
                <a:cs typeface="Gill Sans MT"/>
              </a:rPr>
              <a:t>defaultdict</a:t>
            </a:r>
            <a:r>
              <a:rPr lang="en-US" sz="3200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(factory)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705061" y="4285980"/>
            <a:ext cx="3689431" cy="529051"/>
          </a:xfrm>
          <a:prstGeom prst="wedgeRoundRectCallout">
            <a:avLst>
              <a:gd name="adj1" fmla="val -44935"/>
              <a:gd name="adj2" fmla="val -7990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default value </a:t>
            </a:r>
            <a:r>
              <a:rPr lang="en-US" sz="2000">
                <a:solidFill>
                  <a:schemeClr val="bg1"/>
                </a:solidFill>
              </a:rPr>
              <a:t>is integer 42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4492074" y="5619243"/>
            <a:ext cx="3658634" cy="529051"/>
          </a:xfrm>
          <a:prstGeom prst="wedgeRoundRectCallout">
            <a:avLst>
              <a:gd name="adj1" fmla="val -15407"/>
              <a:gd name="adj2" fmla="val -6857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default value is string ‘blue’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860648" y="2954131"/>
            <a:ext cx="3290060" cy="810708"/>
          </a:xfrm>
          <a:prstGeom prst="wedgeRoundRectCallout">
            <a:avLst>
              <a:gd name="adj1" fmla="val -58929"/>
              <a:gd name="adj2" fmla="val 476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lambda</a:t>
            </a:r>
            <a:r>
              <a:rPr lang="en-US" sz="2000" dirty="0">
                <a:solidFill>
                  <a:schemeClr val="bg1"/>
                </a:solidFill>
              </a:rPr>
              <a:t> defines an anonymous function</a:t>
            </a:r>
          </a:p>
        </p:txBody>
      </p:sp>
    </p:spTree>
    <p:extLst>
      <p:ext uri="{BB962C8B-B14F-4D97-AF65-F5344CB8AC3E}">
        <p14:creationId xmlns:p14="http://schemas.microsoft.com/office/powerpoint/2010/main" val="403098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553958" cy="108026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Courier New"/>
              </a:rPr>
              <a:t>What if we want a </a:t>
            </a:r>
            <a:r>
              <a:rPr lang="en-US" sz="2800" dirty="0" err="1">
                <a:latin typeface="Gill Sans MT" panose="020B0502020104020203" pitchFamily="34" charset="77"/>
                <a:ea typeface="ＭＳ Ｐゴシック" charset="0"/>
                <a:cs typeface="Courier New"/>
              </a:rPr>
              <a:t>defaultdict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Courier New"/>
              </a:rPr>
              <a:t> with multiple keys?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dirty="0" err="1">
                <a:latin typeface="Gill Sans MT" panose="020B0502020104020203" pitchFamily="34" charset="77"/>
                <a:ea typeface="ＭＳ Ｐゴシック" charset="0"/>
                <a:cs typeface="Courier New"/>
              </a:rPr>
              <a:t>rps_outcome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Courier New"/>
              </a:rPr>
              <a:t>[human] is a </a:t>
            </a:r>
            <a:r>
              <a:rPr lang="en-US" sz="2800" dirty="0" err="1">
                <a:latin typeface="Gill Sans MT" panose="020B0502020104020203" pitchFamily="34" charset="77"/>
                <a:ea typeface="ＭＳ Ｐゴシック" charset="0"/>
                <a:cs typeface="Courier New"/>
              </a:rPr>
              <a:t>defaultdict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Courier New"/>
              </a:rPr>
              <a:t>(lambda: ”It’s a tie!”)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Courier New"/>
              </a:rPr>
              <a:t>This provides a default outcome for unspecified combinations of human and computer moves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242430" cy="636774"/>
          </a:xfrm>
        </p:spPr>
        <p:txBody>
          <a:bodyPr/>
          <a:lstStyle/>
          <a:p>
            <a:r>
              <a:rPr lang="en-US" dirty="0" err="1">
                <a:latin typeface="Gill Sans MT"/>
                <a:cs typeface="Gill Sans MT"/>
              </a:rPr>
              <a:t>Defaultdict</a:t>
            </a:r>
            <a:r>
              <a:rPr lang="en-US" dirty="0">
                <a:latin typeface="Gill Sans MT"/>
                <a:cs typeface="Gill Sans MT"/>
              </a:rPr>
              <a:t> with multiple keys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CAE6B2-7F4F-B24C-821A-E45CBDB4A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929974"/>
            <a:ext cx="8469443" cy="20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08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5456A-1AA8-6845-ADB2-EB039FB0E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75" y="2207753"/>
            <a:ext cx="4254112" cy="401618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712130"/>
            <a:ext cx="8928906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How can we find the max/min key in a dictionary?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Finding </a:t>
            </a:r>
            <a:r>
              <a:rPr lang="en-US" dirty="0" err="1">
                <a:latin typeface="Gill Sans MT"/>
                <a:cs typeface="Gill Sans MT"/>
              </a:rPr>
              <a:t>dict’s</a:t>
            </a:r>
            <a:r>
              <a:rPr lang="en-US" dirty="0">
                <a:latin typeface="Gill Sans MT"/>
                <a:cs typeface="Gill Sans MT"/>
              </a:rPr>
              <a:t> max key or </a:t>
            </a:r>
            <a:br>
              <a:rPr lang="en-US" dirty="0">
                <a:latin typeface="Gill Sans MT"/>
                <a:cs typeface="Gill Sans MT"/>
              </a:rPr>
            </a:br>
            <a:r>
              <a:rPr lang="en-US" dirty="0">
                <a:latin typeface="Gill Sans MT"/>
                <a:cs typeface="Gill Sans MT"/>
              </a:rPr>
              <a:t>key associated with the max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20488" y="6516783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2496495" y="3421687"/>
            <a:ext cx="3109825" cy="449281"/>
          </a:xfrm>
          <a:prstGeom prst="wedgeRoundRectCallout">
            <a:avLst>
              <a:gd name="adj1" fmla="val -56063"/>
              <a:gd name="adj2" fmla="val 220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 the max key value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258397" y="4495967"/>
            <a:ext cx="4285996" cy="1290236"/>
          </a:xfrm>
          <a:prstGeom prst="wedgeRoundRectCallout">
            <a:avLst>
              <a:gd name="adj1" fmla="val -68480"/>
              <a:gd name="adj2" fmla="val -327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 the key with the max value: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max(</a:t>
            </a:r>
            <a:r>
              <a:rPr lang="en-US" sz="2000" i="1" dirty="0" err="1">
                <a:solidFill>
                  <a:schemeClr val="accent6"/>
                </a:solidFill>
              </a:rPr>
              <a:t>dict</a:t>
            </a:r>
            <a:r>
              <a:rPr lang="en-US" sz="2000" dirty="0">
                <a:solidFill>
                  <a:schemeClr val="bg1"/>
                </a:solidFill>
              </a:rPr>
              <a:t>, key=</a:t>
            </a:r>
            <a:r>
              <a:rPr lang="en-US" sz="2000" dirty="0" err="1">
                <a:solidFill>
                  <a:schemeClr val="accent6"/>
                </a:solidFill>
              </a:rPr>
              <a:t>dict</a:t>
            </a:r>
            <a:r>
              <a:rPr lang="en-US" sz="2000" dirty="0" err="1">
                <a:solidFill>
                  <a:schemeClr val="bg1"/>
                </a:solidFill>
              </a:rPr>
              <a:t>.get</a:t>
            </a:r>
            <a:r>
              <a:rPr lang="en-US" sz="2000" dirty="0">
                <a:solidFill>
                  <a:schemeClr val="bg1"/>
                </a:solidFill>
              </a:rPr>
              <a:t>) returns the key associated with the max value in </a:t>
            </a:r>
            <a:r>
              <a:rPr lang="en-US" sz="2000" dirty="0" err="1">
                <a:solidFill>
                  <a:schemeClr val="accent6"/>
                </a:solidFill>
              </a:rPr>
              <a:t>dict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551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44" y="3683191"/>
            <a:ext cx="4664615" cy="247381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52280"/>
            <a:ext cx="8459962" cy="397343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Memoization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speeds up calculations by creating and maintaining a cache of previous results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Don’t recalculate each time, just retrieve it from the cache</a:t>
            </a:r>
          </a:p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Dictionaries are a great way to implement caches</a:t>
            </a:r>
          </a:p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Examples: recursive factorial, recursive Fibonacci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i="1" dirty="0" err="1">
                <a:latin typeface="Gill Sans MT"/>
                <a:cs typeface="Gill Sans MT"/>
              </a:rPr>
              <a:t>Memoization</a:t>
            </a:r>
            <a:r>
              <a:rPr lang="en-US" i="1" dirty="0">
                <a:latin typeface="Gill Sans MT"/>
                <a:cs typeface="Gill Sans MT"/>
              </a:rPr>
              <a:t>/caching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244303"/>
              </p:ext>
            </p:extLst>
          </p:nvPr>
        </p:nvGraphicFramePr>
        <p:xfrm>
          <a:off x="5526259" y="3877361"/>
          <a:ext cx="2513166" cy="2194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6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fib(4)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fib(3)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fib(2)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fib(1)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fib(0)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7829" y="3988874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7721" y="4675959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95124" y="4675959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8098" y="5322268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38047" y="4692015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96788" y="4656378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4" name="TextBox 23"/>
          <p:cNvSpPr txBox="1"/>
          <p:nvPr/>
        </p:nvSpPr>
        <p:spPr>
          <a:xfrm flipH="1">
            <a:off x="2039553" y="5322268"/>
            <a:ext cx="39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2612952" y="5582064"/>
            <a:ext cx="2734904" cy="540061"/>
          </a:xfrm>
          <a:prstGeom prst="wedgeRoundRectCallout">
            <a:avLst>
              <a:gd name="adj1" fmla="val -50724"/>
              <a:gd name="adj2" fmla="val -882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Why </a:t>
            </a:r>
            <a:r>
              <a:rPr lang="en-US" dirty="0" err="1">
                <a:solidFill>
                  <a:schemeClr val="bg1"/>
                </a:solidFill>
              </a:rPr>
              <a:t>didn</a:t>
            </a:r>
            <a:r>
              <a:rPr lang="mr-IN" dirty="0">
                <a:solidFill>
                  <a:schemeClr val="bg1"/>
                </a:solidFill>
              </a:rPr>
              <a:t>’</a:t>
            </a:r>
            <a:r>
              <a:rPr lang="en-US" dirty="0">
                <a:solidFill>
                  <a:schemeClr val="bg1"/>
                </a:solidFill>
              </a:rPr>
              <a:t>t this call fib(0)?</a:t>
            </a:r>
          </a:p>
        </p:txBody>
      </p:sp>
    </p:spTree>
    <p:extLst>
      <p:ext uri="{BB962C8B-B14F-4D97-AF65-F5344CB8AC3E}">
        <p14:creationId xmlns:p14="http://schemas.microsoft.com/office/powerpoint/2010/main" val="427583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8742571" cy="4261414"/>
          </a:xfrm>
        </p:spPr>
        <p:txBody>
          <a:bodyPr/>
          <a:lstStyle/>
          <a:p>
            <a:r>
              <a:rPr lang="en-US" sz="2800" dirty="0">
                <a:latin typeface="Courier" pitchFamily="2" charset="0"/>
                <a:ea typeface="ＭＳ Ｐゴシック" charset="0"/>
              </a:rPr>
              <a:t>lambda 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</a:rPr>
              <a:t>expressions are one line, anonymous functions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Courier" pitchFamily="2" charset="0"/>
                <a:ea typeface="ＭＳ Ｐゴシック" charset="0"/>
              </a:rPr>
              <a:t>lambda </a:t>
            </a:r>
            <a:r>
              <a:rPr lang="en-US" sz="2400" b="1" i="1" dirty="0">
                <a:latin typeface="Courier" pitchFamily="2" charset="0"/>
                <a:ea typeface="ＭＳ Ｐゴシック" charset="0"/>
              </a:rPr>
              <a:t>parameters</a:t>
            </a:r>
            <a:r>
              <a:rPr lang="en-US" sz="2400" dirty="0">
                <a:latin typeface="Courier" pitchFamily="2" charset="0"/>
                <a:ea typeface="ＭＳ Ｐゴシック" charset="0"/>
              </a:rPr>
              <a:t>: </a:t>
            </a:r>
            <a:r>
              <a:rPr lang="en-US" sz="2400" b="1" i="1" dirty="0">
                <a:latin typeface="Courier" pitchFamily="2" charset="0"/>
                <a:ea typeface="ＭＳ Ｐゴシック" charset="0"/>
              </a:rPr>
              <a:t>expression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panose="020B0502020104020203" pitchFamily="34" charset="77"/>
                <a:ea typeface="ＭＳ Ｐゴシック" charset="0"/>
              </a:rPr>
              <a:t>Is equivalent to</a:t>
            </a:r>
          </a:p>
          <a:p>
            <a:r>
              <a:rPr lang="en-US" sz="2400" dirty="0" err="1">
                <a:latin typeface="Courier" pitchFamily="2" charset="0"/>
                <a:ea typeface="ＭＳ Ｐゴシック" charset="0"/>
              </a:rPr>
              <a:t>def</a:t>
            </a:r>
            <a:r>
              <a:rPr lang="en-US" sz="2400" dirty="0">
                <a:latin typeface="Courier" pitchFamily="2" charset="0"/>
                <a:ea typeface="ＭＳ Ｐゴシック" charset="0"/>
              </a:rPr>
              <a:t> &lt;anon&gt;(parameters): return expression</a:t>
            </a:r>
          </a:p>
          <a:p>
            <a:pPr>
              <a:spcAft>
                <a:spcPts val="0"/>
              </a:spcAft>
            </a:pPr>
            <a:r>
              <a:rPr lang="en-US" sz="2400" b="1" i="1" dirty="0">
                <a:latin typeface="Courier" pitchFamily="2" charset="0"/>
                <a:ea typeface="ＭＳ Ｐゴシック" charset="0"/>
              </a:rPr>
              <a:t>expression</a:t>
            </a:r>
            <a:r>
              <a:rPr lang="en-US" sz="2800" b="1" i="1" dirty="0">
                <a:latin typeface="Courier" pitchFamily="2" charset="0"/>
                <a:ea typeface="ＭＳ Ｐゴシック" charset="0"/>
              </a:rPr>
              <a:t> 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</a:rPr>
              <a:t>m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ust be a </a:t>
            </a:r>
            <a:r>
              <a:rPr lang="en-US" sz="2800" b="1" i="1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pure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expression</a:t>
            </a:r>
          </a:p>
          <a:p>
            <a:pPr lvl="1"/>
            <a:r>
              <a:rPr lang="en-US" sz="2600" b="1" i="1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No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assignment, if, while, for, try, return, … statements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Lambda expressions are fairly </a:t>
            </a:r>
            <a:r>
              <a:rPr lang="en-US" sz="2800" b="1" i="1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uncommon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in Python 3.*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lambda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was popular before list comprehensions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Used frequently with </a:t>
            </a:r>
            <a:r>
              <a:rPr lang="en-US" sz="2200" dirty="0">
                <a:latin typeface="Courier" pitchFamily="2" charset="0"/>
                <a:ea typeface="ＭＳ Ｐゴシック" charset="0"/>
                <a:cs typeface="ＭＳ Ｐゴシック" charset="0"/>
              </a:rPr>
              <a:t>map()</a:t>
            </a:r>
            <a:r>
              <a:rPr lang="en-US" sz="22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, </a:t>
            </a:r>
            <a:r>
              <a:rPr lang="en-US" sz="2200" dirty="0">
                <a:latin typeface="Courier" pitchFamily="2" charset="0"/>
                <a:ea typeface="ＭＳ Ｐゴシック" charset="0"/>
                <a:cs typeface="ＭＳ Ｐゴシック" charset="0"/>
              </a:rPr>
              <a:t>filter()</a:t>
            </a:r>
            <a:r>
              <a:rPr lang="en-US" sz="22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, </a:t>
            </a:r>
            <a:r>
              <a:rPr lang="en-US" sz="24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and </a:t>
            </a:r>
            <a:r>
              <a:rPr lang="en-US" sz="2200" dirty="0">
                <a:latin typeface="Courier" pitchFamily="2" charset="0"/>
                <a:ea typeface="ＭＳ Ｐゴシック" charset="0"/>
                <a:cs typeface="ＭＳ Ｐゴシック" charset="0"/>
              </a:rPr>
              <a:t>reduce()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Popular when using Python as a Functional language</a:t>
            </a:r>
          </a:p>
          <a:p>
            <a:pPr lvl="1">
              <a:spcAft>
                <a:spcPts val="0"/>
              </a:spcAft>
            </a:pPr>
            <a:endParaRPr lang="en-US" sz="26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Gill Sans MT"/>
              </a:rPr>
              <a:t>lambda: </a:t>
            </a:r>
            <a:r>
              <a:rPr lang="en-US" dirty="0">
                <a:latin typeface="Gill Sans MT" panose="020B0502020104020203" pitchFamily="34" charset="77"/>
                <a:cs typeface="Gill Sans MT"/>
              </a:rPr>
              <a:t>anonymous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790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1944" y="911412"/>
            <a:ext cx="8916987" cy="5351447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nl-NL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i="1" dirty="0" err="1">
                <a:latin typeface="Gill Sans MT"/>
                <a:cs typeface="Gill Sans MT"/>
              </a:rPr>
              <a:t>Memoizing</a:t>
            </a:r>
            <a:r>
              <a:rPr lang="en-US" i="1" dirty="0">
                <a:latin typeface="Gill Sans MT"/>
                <a:cs typeface="Gill Sans MT"/>
              </a:rPr>
              <a:t> Fibonacci: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188860" y="3515240"/>
            <a:ext cx="3427147" cy="628701"/>
          </a:xfrm>
          <a:prstGeom prst="wedgeRoundRectCallout">
            <a:avLst>
              <a:gd name="adj1" fmla="val -44074"/>
              <a:gd name="adj2" fmla="val 8259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Populate the cache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695FA-BE93-174D-9C4A-D3F5746CD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30" y="1270646"/>
            <a:ext cx="6983256" cy="350464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3F0C485-A698-B64D-A7B8-B6F39B385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74886"/>
              </p:ext>
            </p:extLst>
          </p:nvPr>
        </p:nvGraphicFramePr>
        <p:xfrm>
          <a:off x="1765449" y="4943409"/>
          <a:ext cx="5730636" cy="11513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10212">
                  <a:extLst>
                    <a:ext uri="{9D8B030D-6E8A-4147-A177-3AD203B41FA5}">
                      <a16:colId xmlns:a16="http://schemas.microsoft.com/office/drawing/2014/main" val="3434905883"/>
                    </a:ext>
                  </a:extLst>
                </a:gridCol>
                <a:gridCol w="1910212">
                  <a:extLst>
                    <a:ext uri="{9D8B030D-6E8A-4147-A177-3AD203B41FA5}">
                      <a16:colId xmlns:a16="http://schemas.microsoft.com/office/drawing/2014/main" val="1805315259"/>
                    </a:ext>
                  </a:extLst>
                </a:gridCol>
                <a:gridCol w="1910212">
                  <a:extLst>
                    <a:ext uri="{9D8B030D-6E8A-4147-A177-3AD203B41FA5}">
                      <a16:colId xmlns:a16="http://schemas.microsoft.com/office/drawing/2014/main" val="2574335259"/>
                    </a:ext>
                  </a:extLst>
                </a:gridCol>
              </a:tblGrid>
              <a:tr h="3837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(Seconds)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990015"/>
                  </a:ext>
                </a:extLst>
              </a:tr>
              <a:tr h="3837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fib(40)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05239"/>
                  </a:ext>
                </a:extLst>
              </a:tr>
              <a:tr h="38377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fibc</a:t>
                      </a:r>
                      <a:r>
                        <a:rPr lang="en-US" dirty="0"/>
                        <a:t>(40)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383515"/>
                  </a:ext>
                </a:extLst>
              </a:tr>
            </a:tbl>
          </a:graphicData>
        </a:graphic>
      </p:graphicFrame>
      <p:sp>
        <p:nvSpPr>
          <p:cNvPr id="6" name="Rounded Rectangular Callout 5"/>
          <p:cNvSpPr/>
          <p:nvPr/>
        </p:nvSpPr>
        <p:spPr>
          <a:xfrm>
            <a:off x="5651537" y="4274196"/>
            <a:ext cx="3427147" cy="628701"/>
          </a:xfrm>
          <a:prstGeom prst="wedgeRoundRectCallout">
            <a:avLst>
              <a:gd name="adj1" fmla="val 2899"/>
              <a:gd name="adj2" fmla="val 18638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cache solution is &gt; 2 million times faster for fib(40)</a:t>
            </a:r>
          </a:p>
        </p:txBody>
      </p:sp>
    </p:spTree>
    <p:extLst>
      <p:ext uri="{BB962C8B-B14F-4D97-AF65-F5344CB8AC3E}">
        <p14:creationId xmlns:p14="http://schemas.microsoft.com/office/powerpoint/2010/main" val="219011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719900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set is like a dictionary with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keys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, but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no values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Each value can appear only once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Values are unordered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Values can be any </a:t>
            </a:r>
            <a:r>
              <a:rPr lang="en-US" sz="2600" b="1" i="1" dirty="0" err="1">
                <a:latin typeface="Gill Sans MT" charset="0"/>
                <a:ea typeface="ＭＳ Ｐゴシック" charset="0"/>
                <a:cs typeface="ＭＳ Ｐゴシック" charset="0"/>
              </a:rPr>
              <a:t>hashable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type (</a:t>
            </a:r>
            <a:r>
              <a:rPr lang="en-US" sz="2600" dirty="0" err="1">
                <a:latin typeface="Gill Sans MT" charset="0"/>
                <a:ea typeface="ＭＳ Ｐゴシック" charset="0"/>
                <a:cs typeface="ＭＳ Ｐゴシック" charset="0"/>
              </a:rPr>
              <a:t>int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, float, string, tuple, </a:t>
            </a:r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…)</a:t>
            </a:r>
          </a:p>
          <a:p>
            <a:pPr lvl="2"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Sets </a:t>
            </a:r>
            <a:r>
              <a:rPr lang="is-IS" sz="2400" b="1" i="1" dirty="0">
                <a:latin typeface="Gill Sans MT" charset="0"/>
                <a:ea typeface="ＭＳ Ｐゴシック" charset="0"/>
                <a:cs typeface="ＭＳ Ｐゴシック" charset="0"/>
              </a:rPr>
              <a:t>cannot</a:t>
            </a: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 contain lists or sets because they are </a:t>
            </a:r>
            <a:r>
              <a:rPr lang="is-IS" sz="2400" b="1" i="1" dirty="0">
                <a:latin typeface="Gill Sans MT" charset="0"/>
                <a:ea typeface="ＭＳ Ｐゴシック" charset="0"/>
                <a:cs typeface="ＭＳ Ｐゴシック" charset="0"/>
              </a:rPr>
              <a:t>mutable</a:t>
            </a:r>
            <a:endParaRPr lang="en-US" sz="2400" b="1" i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Set values can be heterogeneous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Sets include methods for set operations</a:t>
            </a: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77A0CAF-E8A6-5749-BC36-09F10C1FDC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3272917"/>
              </p:ext>
            </p:extLst>
          </p:nvPr>
        </p:nvGraphicFramePr>
        <p:xfrm>
          <a:off x="6369905" y="3717561"/>
          <a:ext cx="2338664" cy="2473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3793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D10D46-BCB9-D242-A0DF-FD74D483C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18" y="1022817"/>
            <a:ext cx="3747645" cy="519445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Set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408500" y="1783446"/>
            <a:ext cx="3427147" cy="628701"/>
          </a:xfrm>
          <a:prstGeom prst="wedgeRoundRectCallout">
            <a:avLst>
              <a:gd name="adj1" fmla="val -66573"/>
              <a:gd name="adj2" fmla="val 301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Note the order is undefined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761890" y="4025104"/>
            <a:ext cx="4898084" cy="1551237"/>
          </a:xfrm>
          <a:prstGeom prst="wedgeRoundRectCallout">
            <a:avLst>
              <a:gd name="adj1" fmla="val -64432"/>
              <a:gd name="adj2" fmla="val 92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Wait!!! 3 is already a member of the set s!  Adding an element that is already a member of the set is a no-op.  Does not raise an exception</a:t>
            </a:r>
          </a:p>
        </p:txBody>
      </p:sp>
    </p:spTree>
    <p:extLst>
      <p:ext uri="{BB962C8B-B14F-4D97-AF65-F5344CB8AC3E}">
        <p14:creationId xmlns:p14="http://schemas.microsoft.com/office/powerpoint/2010/main" val="611419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7BC3CE8-2F9E-3C45-AB1F-B69EDAD28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66" y="1426553"/>
            <a:ext cx="5194300" cy="4673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Set methods from high school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036695" y="1071392"/>
            <a:ext cx="4079798" cy="774058"/>
          </a:xfrm>
          <a:prstGeom prst="wedgeRoundRectCallout">
            <a:avLst>
              <a:gd name="adj1" fmla="val -61860"/>
              <a:gd name="adj2" fmla="val 3790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 </a:t>
            </a:r>
            <a:r>
              <a:rPr lang="en-US" b="1" i="1" u="sng" dirty="0">
                <a:solidFill>
                  <a:schemeClr val="bg1"/>
                </a:solidFill>
              </a:rPr>
              <a:t>curly brackets </a:t>
            </a:r>
            <a:r>
              <a:rPr lang="en-US" dirty="0">
                <a:solidFill>
                  <a:schemeClr val="bg1"/>
                </a:solidFill>
              </a:rPr>
              <a:t>to define a new set,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like a dictionary without keys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092093" y="2291405"/>
            <a:ext cx="3443643" cy="513380"/>
          </a:xfrm>
          <a:prstGeom prst="wedgeRoundRectCallout">
            <a:avLst>
              <a:gd name="adj1" fmla="val -75373"/>
              <a:gd name="adj2" fmla="val -2182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Is s1 a subset of s2?</a:t>
            </a:r>
            <a:endParaRPr lang="en-US" b="1" i="1" u="sng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141E38-A167-1D47-ADA2-77393AA60EEF}"/>
              </a:ext>
            </a:extLst>
          </p:cNvPr>
          <p:cNvGrpSpPr/>
          <p:nvPr/>
        </p:nvGrpSpPr>
        <p:grpSpPr>
          <a:xfrm>
            <a:off x="5036695" y="3774830"/>
            <a:ext cx="1314773" cy="451759"/>
            <a:chOff x="3941254" y="3763353"/>
            <a:chExt cx="1314773" cy="451759"/>
          </a:xfrm>
        </p:grpSpPr>
        <p:sp>
          <p:nvSpPr>
            <p:cNvPr id="9" name="Rounded Rectangular Callout 8"/>
            <p:cNvSpPr/>
            <p:nvPr/>
          </p:nvSpPr>
          <p:spPr>
            <a:xfrm>
              <a:off x="3941254" y="3763353"/>
              <a:ext cx="1314773" cy="451759"/>
            </a:xfrm>
            <a:prstGeom prst="wedgeRoundRectCallout">
              <a:avLst>
                <a:gd name="adj1" fmla="val -129900"/>
                <a:gd name="adj2" fmla="val 12612"/>
                <a:gd name="adj3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s1          s3 </a:t>
              </a:r>
              <a:endParaRPr lang="en-US" b="1" i="1" u="sng" dirty="0">
                <a:solidFill>
                  <a:schemeClr val="bg1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5256" y="3844019"/>
              <a:ext cx="279400" cy="3048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8C04FF-2668-304E-8217-5E1205F7D4E8}"/>
              </a:ext>
            </a:extLst>
          </p:cNvPr>
          <p:cNvGrpSpPr/>
          <p:nvPr/>
        </p:nvGrpSpPr>
        <p:grpSpPr>
          <a:xfrm>
            <a:off x="3531473" y="5196634"/>
            <a:ext cx="1314773" cy="451759"/>
            <a:chOff x="3499142" y="4375092"/>
            <a:chExt cx="1314773" cy="451759"/>
          </a:xfrm>
        </p:grpSpPr>
        <p:sp>
          <p:nvSpPr>
            <p:cNvPr id="10" name="Rounded Rectangular Callout 9"/>
            <p:cNvSpPr/>
            <p:nvPr/>
          </p:nvSpPr>
          <p:spPr>
            <a:xfrm>
              <a:off x="3499142" y="4375092"/>
              <a:ext cx="1314773" cy="451759"/>
            </a:xfrm>
            <a:prstGeom prst="wedgeRoundRectCallout">
              <a:avLst>
                <a:gd name="adj1" fmla="val -100257"/>
                <a:gd name="adj2" fmla="val -10615"/>
                <a:gd name="adj3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s1          s3 </a:t>
              </a:r>
              <a:endParaRPr lang="en-US" b="1" i="1" u="sng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0184" y="4477508"/>
              <a:ext cx="304800" cy="292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5851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086C7-367E-724A-8FF7-C12ED7FED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36" y="1712044"/>
            <a:ext cx="4610100" cy="3365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Set methods from high school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222886" y="3394794"/>
            <a:ext cx="4431817" cy="405299"/>
          </a:xfrm>
          <a:prstGeom prst="wedgeRoundRectCallout">
            <a:avLst>
              <a:gd name="adj1" fmla="val -63379"/>
              <a:gd name="adj2" fmla="val -3553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Elements in s2, but not in s1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3718890" y="4672245"/>
            <a:ext cx="4431817" cy="405299"/>
          </a:xfrm>
          <a:prstGeom prst="wedgeRoundRectCallout">
            <a:avLst>
              <a:gd name="adj1" fmla="val -63379"/>
              <a:gd name="adj2" fmla="val -3553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Elements in either s1 or s2 but not both</a:t>
            </a:r>
          </a:p>
        </p:txBody>
      </p:sp>
    </p:spTree>
    <p:extLst>
      <p:ext uri="{BB962C8B-B14F-4D97-AF65-F5344CB8AC3E}">
        <p14:creationId xmlns:p14="http://schemas.microsoft.com/office/powerpoint/2010/main" val="4281085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3" y="1295459"/>
            <a:ext cx="8756633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Sets provide a convenient way to identify the distinct values from an iterator, e.g. string, list, tuple</a:t>
            </a:r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How many distinct characters in “Mississippi”?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Finding unique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90531-1691-024E-A5B4-750E9544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286" y="2203450"/>
            <a:ext cx="3741399" cy="2306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ACA50-E4A4-B441-BB24-ACBB1053C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286" y="5124516"/>
            <a:ext cx="4038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23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1183" y="1280826"/>
            <a:ext cx="8197386" cy="4511810"/>
          </a:xfrm>
        </p:spPr>
        <p:txBody>
          <a:bodyPr/>
          <a:lstStyle/>
          <a:p>
            <a:r>
              <a:rPr lang="en-US" sz="2400" dirty="0">
                <a:latin typeface="Gill Sans MT" panose="020B0502020104020203" pitchFamily="34" charset="77"/>
              </a:rPr>
              <a:t>Given a sequence, </a:t>
            </a:r>
            <a:r>
              <a:rPr lang="en-US" sz="2400" i="1" dirty="0">
                <a:latin typeface="Gill Sans MT" panose="020B0502020104020203" pitchFamily="34" charset="77"/>
              </a:rPr>
              <a:t>s</a:t>
            </a:r>
            <a:r>
              <a:rPr lang="en-US" sz="2400" dirty="0">
                <a:latin typeface="Gill Sans MT" panose="020B0502020104020203" pitchFamily="34" charset="77"/>
              </a:rPr>
              <a:t>, return a list of lists where each inner list is a pair of the unique values in </a:t>
            </a:r>
            <a:r>
              <a:rPr lang="en-US" sz="2400" i="1" dirty="0">
                <a:latin typeface="Gill Sans MT" panose="020B0502020104020203" pitchFamily="34" charset="77"/>
              </a:rPr>
              <a:t>s</a:t>
            </a:r>
            <a:r>
              <a:rPr lang="en-US" sz="2400" dirty="0">
                <a:latin typeface="Gill Sans MT" panose="020B0502020104020203" pitchFamily="34" charset="77"/>
              </a:rPr>
              <a:t> and the number of occurrences of each value.</a:t>
            </a:r>
          </a:p>
          <a:p>
            <a:r>
              <a:rPr lang="en-US" sz="2400" dirty="0">
                <a:latin typeface="Gill Sans MT" panose="020B0502020104020203" pitchFamily="34" charset="77"/>
              </a:rPr>
              <a:t>E.g. counts('Mississippi') returns [['M', 1], ['</a:t>
            </a:r>
            <a:r>
              <a:rPr lang="en-US" sz="2400" dirty="0" err="1">
                <a:latin typeface="Gill Sans MT" panose="020B0502020104020203" pitchFamily="34" charset="77"/>
              </a:rPr>
              <a:t>i</a:t>
            </a:r>
            <a:r>
              <a:rPr lang="en-US" sz="2400" dirty="0">
                <a:latin typeface="Gill Sans MT" panose="020B0502020104020203" pitchFamily="34" charset="77"/>
              </a:rPr>
              <a:t>', 4], ['s', 4], ['p', 2]]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pPr>
              <a:spcAft>
                <a:spcPts val="1800"/>
              </a:spcAft>
            </a:pPr>
            <a:endParaRPr lang="en-US" sz="2400" b="1" dirty="0">
              <a:latin typeface="Gill Sans MT" panose="020B0502020104020203" pitchFamily="34" charset="77"/>
            </a:endParaRPr>
          </a:p>
          <a:p>
            <a:pPr>
              <a:spcAft>
                <a:spcPts val="1800"/>
              </a:spcAft>
            </a:pPr>
            <a:r>
              <a:rPr lang="en-US" sz="2400" b="1" dirty="0">
                <a:latin typeface="Gill Sans MT" panose="020B0502020104020203" pitchFamily="34" charset="77"/>
              </a:rPr>
              <a:t>Beware</a:t>
            </a:r>
            <a:r>
              <a:rPr lang="en-US" sz="2400" dirty="0">
                <a:latin typeface="Gill Sans MT" panose="020B0502020104020203" pitchFamily="34" charset="77"/>
              </a:rPr>
              <a:t>:  Sets are unordered so you may need to sort the result to compare in test cases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Write a program…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145702-E385-8143-BDFE-21AFEE972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45" y="3050102"/>
            <a:ext cx="6816257" cy="15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20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3" y="1295459"/>
            <a:ext cx="8607129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400" dirty="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frozenset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is an immutable set 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The same operations as a set except the items in the set can’t change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Can’t add new items to the set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Can’t delete items from the set</a:t>
            </a:r>
          </a:p>
          <a:p>
            <a:r>
              <a:rPr lang="en-US" sz="2400" dirty="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frozenset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is 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hashable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so it </a:t>
            </a: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can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be used as a dictionary key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dirty="0" err="1">
                <a:solidFill>
                  <a:srgbClr val="0070C0"/>
                </a:solidFill>
                <a:latin typeface="Courier" pitchFamily="2" charset="0"/>
                <a:cs typeface="Gill Sans MT"/>
              </a:rPr>
              <a:t>frozenset</a:t>
            </a:r>
            <a:endParaRPr lang="en-US" dirty="0">
              <a:solidFill>
                <a:srgbClr val="0070C0"/>
              </a:solidFill>
              <a:latin typeface="Courier" pitchFamily="2" charset="0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91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92D3C86-A42D-1A49-A202-53D283FE75A0}"/>
              </a:ext>
            </a:extLst>
          </p:cNvPr>
          <p:cNvGrpSpPr/>
          <p:nvPr/>
        </p:nvGrpSpPr>
        <p:grpSpPr>
          <a:xfrm>
            <a:off x="227013" y="1327621"/>
            <a:ext cx="8010570" cy="4753401"/>
            <a:chOff x="308971" y="1321890"/>
            <a:chExt cx="9144000" cy="508042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517BDF-F8A3-AB4F-9A02-93CA68B04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971" y="1321890"/>
              <a:ext cx="9144000" cy="145862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007C14-2C78-9549-B842-B2C491A8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971" y="2881040"/>
              <a:ext cx="5384800" cy="3175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563956C-537F-C240-900C-498FDB612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971" y="3231136"/>
              <a:ext cx="9144000" cy="98821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841651-6C66-CC4B-8247-668A40809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8971" y="4219355"/>
              <a:ext cx="9144000" cy="34006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8D162FB-5E8E-AF4B-BE5C-7DD59E731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971" y="4614862"/>
              <a:ext cx="9144000" cy="1787457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err="1">
                <a:latin typeface="Gill Sans MT"/>
                <a:cs typeface="Gill Sans MT"/>
              </a:rPr>
              <a:t>Frozenset</a:t>
            </a:r>
            <a:r>
              <a:rPr lang="en-US" dirty="0">
                <a:latin typeface="Gill Sans MT"/>
                <a:cs typeface="Gill Sans MT"/>
              </a:rPr>
              <a:t> as a dictionary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990467" y="1401454"/>
            <a:ext cx="2795477" cy="458714"/>
          </a:xfrm>
          <a:prstGeom prst="wedgeRoundRectCallout">
            <a:avLst>
              <a:gd name="adj1" fmla="val -67443"/>
              <a:gd name="adj2" fmla="val 11965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 is a set and is mutable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361847" y="4542648"/>
            <a:ext cx="3740899" cy="841069"/>
          </a:xfrm>
          <a:prstGeom prst="wedgeRoundRectCallout">
            <a:avLst>
              <a:gd name="adj1" fmla="val -69552"/>
              <a:gd name="adj2" fmla="val -3148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frozensets</a:t>
            </a:r>
            <a:r>
              <a:rPr lang="en-US" dirty="0">
                <a:solidFill>
                  <a:schemeClr val="bg1"/>
                </a:solidFill>
              </a:rPr>
              <a:t> are </a:t>
            </a:r>
            <a:r>
              <a:rPr lang="en-US" dirty="0" err="1">
                <a:solidFill>
                  <a:schemeClr val="bg1"/>
                </a:solidFill>
              </a:rPr>
              <a:t>hashable</a:t>
            </a:r>
            <a:r>
              <a:rPr lang="en-US" dirty="0">
                <a:solidFill>
                  <a:schemeClr val="bg1"/>
                </a:solidFill>
              </a:rPr>
              <a:t> and can be used as dictionary keys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990468" y="2070974"/>
            <a:ext cx="2795477" cy="628701"/>
          </a:xfrm>
          <a:prstGeom prst="wedgeRoundRectCallout">
            <a:avLst>
              <a:gd name="adj1" fmla="val -66906"/>
              <a:gd name="adj2" fmla="val 1861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Dictionary keys must be </a:t>
            </a:r>
            <a:r>
              <a:rPr lang="en-US" dirty="0" err="1">
                <a:solidFill>
                  <a:schemeClr val="bg1"/>
                </a:solidFill>
              </a:rPr>
              <a:t>hashable</a:t>
            </a:r>
            <a:r>
              <a:rPr lang="en-US" dirty="0">
                <a:solidFill>
                  <a:schemeClr val="bg1"/>
                </a:solidFill>
              </a:rPr>
              <a:t> items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834559" y="3318214"/>
            <a:ext cx="2795477" cy="628701"/>
          </a:xfrm>
          <a:prstGeom prst="wedgeRoundRectCallout">
            <a:avLst>
              <a:gd name="adj1" fmla="val -62451"/>
              <a:gd name="adj2" fmla="val 410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frozensets</a:t>
            </a:r>
            <a:r>
              <a:rPr lang="en-US" dirty="0">
                <a:solidFill>
                  <a:schemeClr val="bg1"/>
                </a:solidFill>
              </a:rPr>
              <a:t> are not mutable</a:t>
            </a:r>
          </a:p>
        </p:txBody>
      </p:sp>
    </p:spTree>
    <p:extLst>
      <p:ext uri="{BB962C8B-B14F-4D97-AF65-F5344CB8AC3E}">
        <p14:creationId xmlns:p14="http://schemas.microsoft.com/office/powerpoint/2010/main" val="2501708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Lists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Ordered items of any type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Duplicates are fine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Add to or delete from beginning or end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Great for stacks (LIFO) and queues (FIFO)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Tuples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Immutable version of lists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Returning multiple values from a function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Tuple unpacking for multiple assignments or swapping values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Lightweight classes without methods</a:t>
            </a:r>
          </a:p>
          <a:p>
            <a:pPr lvl="1"/>
            <a:endParaRPr lang="en-US" sz="22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to use which container?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61" y="2001701"/>
            <a:ext cx="2860225" cy="190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1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5D4B5-38EC-A24A-9133-6884E0D50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42" y="3408783"/>
            <a:ext cx="7570103" cy="160939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111348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lambda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expressions are commonly used to change the default behavior of </a:t>
            </a:r>
            <a:r>
              <a:rPr lang="en-US" sz="2800" b="1" i="1" dirty="0">
                <a:latin typeface="Courier" pitchFamily="2" charset="0"/>
                <a:ea typeface="ＭＳ Ｐゴシック" charset="0"/>
                <a:cs typeface="ＭＳ Ｐゴシック" charset="0"/>
              </a:rPr>
              <a:t>sort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When to use </a:t>
            </a:r>
            <a:r>
              <a:rPr lang="en-US" dirty="0">
                <a:latin typeface="Courier" pitchFamily="2" charset="0"/>
                <a:cs typeface="Gill Sans MT"/>
              </a:rPr>
              <a:t>lambda?</a:t>
            </a:r>
            <a:endParaRPr lang="en-US" dirty="0">
              <a:latin typeface="Gill Sans MT" panose="020B0502020104020203" pitchFamily="34" charset="77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569BB20-5BF3-0847-94BC-3964DB360F6A}"/>
              </a:ext>
            </a:extLst>
          </p:cNvPr>
          <p:cNvSpPr/>
          <p:nvPr/>
        </p:nvSpPr>
        <p:spPr>
          <a:xfrm>
            <a:off x="968454" y="2187176"/>
            <a:ext cx="3056506" cy="791085"/>
          </a:xfrm>
          <a:prstGeom prst="wedgeRoundRectCallout">
            <a:avLst>
              <a:gd name="adj1" fmla="val -15022"/>
              <a:gd name="adj2" fmla="val 1282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Sort names by the last character in the name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F05A123-45A0-9842-9485-BA07D234F478}"/>
              </a:ext>
            </a:extLst>
          </p:cNvPr>
          <p:cNvSpPr/>
          <p:nvPr/>
        </p:nvSpPr>
        <p:spPr>
          <a:xfrm>
            <a:off x="4657301" y="5018175"/>
            <a:ext cx="2991703" cy="1015098"/>
          </a:xfrm>
          <a:prstGeom prst="wedgeRoundRectCallout">
            <a:avLst>
              <a:gd name="adj1" fmla="val 3603"/>
              <a:gd name="adj2" fmla="val -12477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Simpler than</a:t>
            </a:r>
          </a:p>
          <a:p>
            <a:pPr algn="ctr"/>
            <a:r>
              <a:rPr lang="en-US" sz="2000" dirty="0" err="1">
                <a:solidFill>
                  <a:schemeClr val="bg1"/>
                </a:solidFill>
              </a:rPr>
              <a:t>def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err="1">
                <a:solidFill>
                  <a:schemeClr val="bg1"/>
                </a:solidFill>
              </a:rPr>
              <a:t>last_char</a:t>
            </a:r>
            <a:r>
              <a:rPr lang="en-US" sz="2000" dirty="0">
                <a:solidFill>
                  <a:schemeClr val="bg1"/>
                </a:solidFill>
              </a:rPr>
              <a:t>(s):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 return s[-1]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8913623-7B86-3340-9EFF-09CA892AF725}"/>
              </a:ext>
            </a:extLst>
          </p:cNvPr>
          <p:cNvSpPr/>
          <p:nvPr/>
        </p:nvSpPr>
        <p:spPr>
          <a:xfrm>
            <a:off x="4657301" y="2156884"/>
            <a:ext cx="2991703" cy="821377"/>
          </a:xfrm>
          <a:prstGeom prst="wedgeRoundRectCallout">
            <a:avLst>
              <a:gd name="adj1" fmla="val -41994"/>
              <a:gd name="adj2" fmla="val 1367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key</a:t>
            </a:r>
            <a:r>
              <a:rPr lang="en-US" sz="2000" dirty="0">
                <a:solidFill>
                  <a:schemeClr val="bg1"/>
                </a:solidFill>
              </a:rPr>
              <a:t> must be a function</a:t>
            </a:r>
          </a:p>
        </p:txBody>
      </p:sp>
    </p:spTree>
    <p:extLst>
      <p:ext uri="{BB962C8B-B14F-4D97-AF65-F5344CB8AC3E}">
        <p14:creationId xmlns:p14="http://schemas.microsoft.com/office/powerpoint/2010/main" val="3009756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Dictionary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Key/Value pairs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Good when associating information with a key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Great for look up tables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Great for counting distinct elements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Replacing long if/</a:t>
            </a:r>
            <a:r>
              <a:rPr lang="en-US" sz="2200" dirty="0" err="1">
                <a:latin typeface="Gill Sans MT" charset="0"/>
                <a:ea typeface="ＭＳ Ｐゴシック" charset="0"/>
                <a:cs typeface="ＭＳ Ｐゴシック" charset="0"/>
              </a:rPr>
              <a:t>elif</a:t>
            </a: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/else blocks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Sets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Great any time you need set operations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Easy to identify distinct elements from an iterator, e.g. string, list, tuple</a:t>
            </a:r>
          </a:p>
          <a:p>
            <a:pPr lvl="1"/>
            <a:endParaRPr lang="en-US" sz="22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to use which container?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747" y="1867989"/>
            <a:ext cx="2707879" cy="180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69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2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196791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lambda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expressions are commonly used to define the factory function in a </a:t>
            </a:r>
            <a:r>
              <a:rPr lang="en-US" sz="2400" dirty="0" err="1">
                <a:latin typeface="Courier" pitchFamily="2" charset="0"/>
                <a:ea typeface="ＭＳ Ｐゴシック" charset="0"/>
                <a:cs typeface="ＭＳ Ｐゴシック" charset="0"/>
              </a:rPr>
              <a:t>defaultdict</a:t>
            </a:r>
            <a:r>
              <a:rPr lang="en-US" sz="2400" dirty="0"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endParaRPr lang="en-US" sz="2800" dirty="0"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When to use </a:t>
            </a:r>
            <a:r>
              <a:rPr lang="en-US" dirty="0">
                <a:latin typeface="Courier" pitchFamily="2" charset="0"/>
                <a:cs typeface="Gill Sans MT"/>
              </a:rPr>
              <a:t>lambda?</a:t>
            </a:r>
            <a:endParaRPr lang="en-US" dirty="0">
              <a:latin typeface="Gill Sans MT" panose="020B0502020104020203" pitchFamily="34" charset="77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2D6FB3-56F5-6D49-B92C-1DCE77F2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05" y="2442716"/>
            <a:ext cx="7805119" cy="1767762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569BB20-5BF3-0847-94BC-3964DB360F6A}"/>
              </a:ext>
            </a:extLst>
          </p:cNvPr>
          <p:cNvSpPr/>
          <p:nvPr/>
        </p:nvSpPr>
        <p:spPr>
          <a:xfrm>
            <a:off x="5792612" y="4066547"/>
            <a:ext cx="3237159" cy="1235523"/>
          </a:xfrm>
          <a:prstGeom prst="wedgeRoundRectCallout">
            <a:avLst>
              <a:gd name="adj1" fmla="val -36709"/>
              <a:gd name="adj2" fmla="val -1327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factory must be a function so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lambda</a:t>
            </a:r>
            <a:r>
              <a:rPr lang="en-US" sz="2000" dirty="0">
                <a:solidFill>
                  <a:schemeClr val="bg1"/>
                </a:solidFill>
              </a:rPr>
              <a:t> is a good solution</a:t>
            </a:r>
          </a:p>
        </p:txBody>
      </p:sp>
    </p:spTree>
    <p:extLst>
      <p:ext uri="{BB962C8B-B14F-4D97-AF65-F5344CB8AC3E}">
        <p14:creationId xmlns:p14="http://schemas.microsoft.com/office/powerpoint/2010/main" val="2825158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4934" y="911412"/>
            <a:ext cx="8873750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provides several different types of containers</a:t>
            </a:r>
          </a:p>
          <a:p>
            <a:pPr lvl="1"/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Lists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– ordered, arbitrary values and mutable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[1, 2, 3]</a:t>
            </a:r>
            <a:endParaRPr lang="en-US" sz="26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Tuples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- like  list, but immutable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(1, 2, 3)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or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1, 2, 3</a:t>
            </a:r>
          </a:p>
          <a:p>
            <a:pPr lvl="1"/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Dictionaries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– unordered Key/Value pairs </a:t>
            </a:r>
          </a:p>
          <a:p>
            <a:pPr lvl="2"/>
            <a:r>
              <a:rPr lang="mr-IN" sz="24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{‘one’:1, ‘two’:2, ‘three’:3 }</a:t>
            </a:r>
          </a:p>
          <a:p>
            <a:pPr lvl="1">
              <a:spcAft>
                <a:spcPts val="0"/>
              </a:spcAft>
            </a:pP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Sets -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{1,  2,  3 }</a:t>
            </a:r>
          </a:p>
          <a:p>
            <a:pPr marL="1257300" lvl="2" indent="-342900">
              <a:spcAft>
                <a:spcPts val="0"/>
              </a:spcAft>
              <a:buFont typeface="Arial"/>
              <a:buChar char="•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Like lists, but with only unique values</a:t>
            </a:r>
          </a:p>
          <a:p>
            <a:pPr marL="1257300" lvl="2" indent="-342900">
              <a:spcAft>
                <a:spcPts val="0"/>
              </a:spcAft>
              <a:buFont typeface="Arial"/>
              <a:buChar char="•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Like lists, but unordered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Like dictionaries with keys, but no values</a:t>
            </a:r>
          </a:p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These containers are fundamental in Python and are used in most Python programs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Containers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02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2A9F4B-6638-BE4E-A4B4-160B5A86D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51" y="2162862"/>
            <a:ext cx="8242918" cy="191019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16103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Indices and slices work the same with tuples as with strings and lists</a:t>
            </a:r>
          </a:p>
          <a:p>
            <a:pPr>
              <a:spcAft>
                <a:spcPts val="0"/>
              </a:spcAft>
            </a:pPr>
            <a:endParaRPr lang="en-US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Indices and slices with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264344" y="2235959"/>
            <a:ext cx="3049136" cy="377092"/>
          </a:xfrm>
          <a:prstGeom prst="wedgeRoundRectCallout">
            <a:avLst>
              <a:gd name="adj1" fmla="val -66874"/>
              <a:gd name="adj2" fmla="val 143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Note: </a:t>
            </a:r>
            <a:r>
              <a:rPr lang="en-US" dirty="0" err="1">
                <a:solidFill>
                  <a:schemeClr val="bg1"/>
                </a:solidFill>
              </a:rPr>
              <a:t>parens</a:t>
            </a:r>
            <a:r>
              <a:rPr lang="en-US" dirty="0">
                <a:solidFill>
                  <a:schemeClr val="bg1"/>
                </a:solidFill>
              </a:rPr>
              <a:t>, not brackets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154979" y="3427067"/>
            <a:ext cx="3049136" cy="377092"/>
          </a:xfrm>
          <a:prstGeom prst="wedgeRoundRectCallout">
            <a:avLst>
              <a:gd name="adj1" fmla="val -59250"/>
              <a:gd name="adj2" fmla="val 566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Tuples can’t be changed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D07A8F-F180-694F-8E65-96282984B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51" y="4051369"/>
            <a:ext cx="8372485" cy="33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09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37E24E-8A8F-8543-A577-D9C46FEB4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90" y="1586282"/>
            <a:ext cx="4500597" cy="236698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16103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Many of the list methods also work with tuples</a:t>
            </a:r>
          </a:p>
          <a:p>
            <a:pPr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None of the list methods that add, change, or delete elements are defined for tuples because tuples are immutable</a:t>
            </a:r>
          </a:p>
          <a:p>
            <a:pPr>
              <a:spcAft>
                <a:spcPts val="0"/>
              </a:spcAft>
            </a:pPr>
            <a:endParaRPr lang="en-US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Tuple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502764" y="1708265"/>
            <a:ext cx="3049136" cy="377092"/>
          </a:xfrm>
          <a:prstGeom prst="wedgeRoundRectCallout">
            <a:avLst>
              <a:gd name="adj1" fmla="val -66874"/>
              <a:gd name="adj2" fmla="val 143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Parens</a:t>
            </a:r>
            <a:r>
              <a:rPr lang="en-US" dirty="0">
                <a:solidFill>
                  <a:schemeClr val="bg1"/>
                </a:solidFill>
              </a:rPr>
              <a:t> are optional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588536" y="2190048"/>
            <a:ext cx="3828456" cy="665557"/>
          </a:xfrm>
          <a:prstGeom prst="wedgeRoundRectCallout">
            <a:avLst>
              <a:gd name="adj1" fmla="val -61165"/>
              <a:gd name="adj2" fmla="val -4658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Tuple.index</a:t>
            </a:r>
            <a:r>
              <a:rPr lang="en-US" dirty="0">
                <a:solidFill>
                  <a:schemeClr val="bg1"/>
                </a:solidFill>
              </a:rPr>
              <a:t>(value) and </a:t>
            </a:r>
            <a:r>
              <a:rPr lang="en-US" dirty="0" err="1">
                <a:solidFill>
                  <a:schemeClr val="bg1"/>
                </a:solidFill>
              </a:rPr>
              <a:t>tuple.count</a:t>
            </a:r>
            <a:r>
              <a:rPr lang="en-US" dirty="0">
                <a:solidFill>
                  <a:schemeClr val="bg1"/>
                </a:solidFill>
              </a:rPr>
              <a:t>(value) work just like lists</a:t>
            </a:r>
          </a:p>
        </p:txBody>
      </p:sp>
    </p:spTree>
    <p:extLst>
      <p:ext uri="{BB962C8B-B14F-4D97-AF65-F5344CB8AC3E}">
        <p14:creationId xmlns:p14="http://schemas.microsoft.com/office/powerpoint/2010/main" val="3911607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136357</TotalTime>
  <Words>2116</Words>
  <Application>Microsoft Office PowerPoint</Application>
  <PresentationFormat>On-screen Show (4:3)</PresentationFormat>
  <Paragraphs>553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51</vt:i4>
      </vt:variant>
    </vt:vector>
  </HeadingPairs>
  <TitlesOfParts>
    <vt:vector size="70" baseType="lpstr">
      <vt:lpstr>Courier</vt:lpstr>
      <vt:lpstr>ＭＳ Ｐゴシック</vt:lpstr>
      <vt:lpstr>Arial</vt:lpstr>
      <vt:lpstr>Calibri</vt:lpstr>
      <vt:lpstr>Century Gothic</vt:lpstr>
      <vt:lpstr>Courier New</vt:lpstr>
      <vt:lpstr>Gill Sans MT</vt:lpstr>
      <vt:lpstr>Mangal</vt:lpstr>
      <vt:lpstr>Times New Roman</vt:lpstr>
      <vt:lpstr>Wingdings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lambda: anonymous functions</vt:lpstr>
      <vt:lpstr>When to use lambda?</vt:lpstr>
      <vt:lpstr>When to use lambda?</vt:lpstr>
      <vt:lpstr>Containers</vt:lpstr>
      <vt:lpstr>Indices and slices with tuples</vt:lpstr>
      <vt:lpstr>Tuple methods</vt:lpstr>
      <vt:lpstr>Tuple unpacking</vt:lpstr>
      <vt:lpstr>Returning multiple values with tuple unpacking</vt:lpstr>
      <vt:lpstr>Iterating through tuple elements</vt:lpstr>
      <vt:lpstr>Named Tuples</vt:lpstr>
      <vt:lpstr>Named Tuples</vt:lpstr>
      <vt:lpstr>collections.namedtuple</vt:lpstr>
      <vt:lpstr>collections.namedtuple</vt:lpstr>
      <vt:lpstr>collections.namedtuple syntax</vt:lpstr>
      <vt:lpstr>When/why to use tuples</vt:lpstr>
      <vt:lpstr>Dictionaries</vt:lpstr>
      <vt:lpstr>Finding an item in a collection</vt:lpstr>
      <vt:lpstr>Create a dictionary</vt:lpstr>
      <vt:lpstr>dict</vt:lpstr>
      <vt:lpstr>Accessing and setting values</vt:lpstr>
      <vt:lpstr>Replace long if/elif/else blocks with dict</vt:lpstr>
      <vt:lpstr>Replace long if/elif/else blocks with dict</vt:lpstr>
      <vt:lpstr>Replace long if/elif/else blocks with dict</vt:lpstr>
      <vt:lpstr>Iterating over a dictionary</vt:lpstr>
      <vt:lpstr>Implementing tables with nested dicts</vt:lpstr>
      <vt:lpstr>Use dicts to count items: Attempt 1 </vt:lpstr>
      <vt:lpstr>Use dicts to count items: Attempt 2 </vt:lpstr>
      <vt:lpstr>Use dicts to count items: Success!</vt:lpstr>
      <vt:lpstr>Special case dictionaries: Counter</vt:lpstr>
      <vt:lpstr>Special case dictionaries: defaultdict</vt:lpstr>
      <vt:lpstr>defaultdict(factory)</vt:lpstr>
      <vt:lpstr>defaultdict(factory)</vt:lpstr>
      <vt:lpstr>defaultdict(factory)</vt:lpstr>
      <vt:lpstr>Defaultdict with multiple keys</vt:lpstr>
      <vt:lpstr>Finding dict’s max key or  key associated with the max value</vt:lpstr>
      <vt:lpstr>Memoization/caching</vt:lpstr>
      <vt:lpstr>Memoizing Fibonacci: Performance</vt:lpstr>
      <vt:lpstr>Sets</vt:lpstr>
      <vt:lpstr>Set methods</vt:lpstr>
      <vt:lpstr>Set methods from high school math</vt:lpstr>
      <vt:lpstr>Set methods from high school math</vt:lpstr>
      <vt:lpstr>Finding unique items</vt:lpstr>
      <vt:lpstr>Write a program…</vt:lpstr>
      <vt:lpstr>frozenset</vt:lpstr>
      <vt:lpstr>Frozenset as a dictionary key</vt:lpstr>
      <vt:lpstr>When to use which container?</vt:lpstr>
      <vt:lpstr>When to use which container?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子煜 张</cp:lastModifiedBy>
  <cp:revision>1907</cp:revision>
  <cp:lastPrinted>2014-07-29T20:42:09Z</cp:lastPrinted>
  <dcterms:created xsi:type="dcterms:W3CDTF">2013-11-01T14:42:31Z</dcterms:created>
  <dcterms:modified xsi:type="dcterms:W3CDTF">2018-10-17T23:21:56Z</dcterms:modified>
</cp:coreProperties>
</file>